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9" name="Subtítu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Título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pt-BR" smtClean="0"/>
              <a:t>Clique para editar o estilo do título mestre</a:t>
            </a:r>
            <a:endParaRPr kumimoji="0" lang="en-US"/>
          </a:p>
        </p:txBody>
      </p:sp>
      <p:cxnSp>
        <p:nvCxnSpPr>
          <p:cNvPr id="8" name="Conector reto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ector reto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ço Reservado para Data 14"/>
          <p:cNvSpPr>
            <a:spLocks noGrp="1"/>
          </p:cNvSpPr>
          <p:nvPr>
            <p:ph type="dt" sz="half" idx="10"/>
          </p:nvPr>
        </p:nvSpPr>
        <p:spPr/>
        <p:txBody>
          <a:bodyPr/>
          <a:lstStyle/>
          <a:p>
            <a:fld id="{A41A0913-5043-4DE8-BBFB-01B05A444A94}" type="datetimeFigureOut">
              <a:rPr lang="pt-BR" smtClean="0"/>
              <a:pPr/>
              <a:t>16/06/2013</a:t>
            </a:fld>
            <a:endParaRPr lang="pt-BR"/>
          </a:p>
        </p:txBody>
      </p:sp>
      <p:sp>
        <p:nvSpPr>
          <p:cNvPr id="16" name="Espaço Reservado para Número de Slide 15"/>
          <p:cNvSpPr>
            <a:spLocks noGrp="1"/>
          </p:cNvSpPr>
          <p:nvPr>
            <p:ph type="sldNum" sz="quarter" idx="11"/>
          </p:nvPr>
        </p:nvSpPr>
        <p:spPr/>
        <p:txBody>
          <a:bodyPr/>
          <a:lstStyle/>
          <a:p>
            <a:fld id="{C548E4EC-2C4E-464B-A8B3-D3EBE8D2680E}" type="slidenum">
              <a:rPr lang="pt-BR" smtClean="0"/>
              <a:pPr/>
              <a:t>‹nº›</a:t>
            </a:fld>
            <a:endParaRPr lang="pt-BR"/>
          </a:p>
        </p:txBody>
      </p:sp>
      <p:sp>
        <p:nvSpPr>
          <p:cNvPr id="17" name="Espaço Reservado para Rodapé 16"/>
          <p:cNvSpPr>
            <a:spLocks noGrp="1"/>
          </p:cNvSpPr>
          <p:nvPr>
            <p:ph type="ftr" sz="quarter" idx="12"/>
          </p:nvPr>
        </p:nvSpPr>
        <p:spPr/>
        <p:txBody>
          <a:bodyPr/>
          <a:lstStyle/>
          <a:p>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A41A0913-5043-4DE8-BBFB-01B05A444A94}" type="datetimeFigureOut">
              <a:rPr lang="pt-BR" smtClean="0"/>
              <a:pPr/>
              <a:t>16/06/2013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48E4EC-2C4E-464B-A8B3-D3EBE8D2680E}"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A41A0913-5043-4DE8-BBFB-01B05A444A94}" type="datetimeFigureOut">
              <a:rPr lang="pt-BR" smtClean="0"/>
              <a:pPr/>
              <a:t>16/06/2013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48E4EC-2C4E-464B-A8B3-D3EBE8D2680E}"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9" name="Espaço Reservado para Conteúdo 8"/>
          <p:cNvSpPr>
            <a:spLocks noGrp="1"/>
          </p:cNvSpPr>
          <p:nvPr>
            <p:ph idx="1"/>
          </p:nvPr>
        </p:nvSpPr>
        <p:spPr>
          <a:xfrm>
            <a:off x="457200" y="1524000"/>
            <a:ext cx="8229600"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4" name="Espaço Reservado para Data 13"/>
          <p:cNvSpPr>
            <a:spLocks noGrp="1"/>
          </p:cNvSpPr>
          <p:nvPr>
            <p:ph type="dt" sz="half" idx="14"/>
          </p:nvPr>
        </p:nvSpPr>
        <p:spPr/>
        <p:txBody>
          <a:bodyPr/>
          <a:lstStyle/>
          <a:p>
            <a:fld id="{A41A0913-5043-4DE8-BBFB-01B05A444A94}" type="datetimeFigureOut">
              <a:rPr lang="pt-BR" smtClean="0"/>
              <a:pPr/>
              <a:t>16/06/2013</a:t>
            </a:fld>
            <a:endParaRPr lang="pt-BR"/>
          </a:p>
        </p:txBody>
      </p:sp>
      <p:sp>
        <p:nvSpPr>
          <p:cNvPr id="15" name="Espaço Reservado para Número de Slide 14"/>
          <p:cNvSpPr>
            <a:spLocks noGrp="1"/>
          </p:cNvSpPr>
          <p:nvPr>
            <p:ph type="sldNum" sz="quarter" idx="15"/>
          </p:nvPr>
        </p:nvSpPr>
        <p:spPr/>
        <p:txBody>
          <a:bodyPr/>
          <a:lstStyle>
            <a:lvl1pPr algn="ctr">
              <a:defRPr/>
            </a:lvl1pPr>
          </a:lstStyle>
          <a:p>
            <a:fld id="{C548E4EC-2C4E-464B-A8B3-D3EBE8D2680E}" type="slidenum">
              <a:rPr lang="pt-BR" smtClean="0"/>
              <a:pPr/>
              <a:t>‹nº›</a:t>
            </a:fld>
            <a:endParaRPr lang="pt-BR"/>
          </a:p>
        </p:txBody>
      </p:sp>
      <p:sp>
        <p:nvSpPr>
          <p:cNvPr id="16" name="Espaço Reservado para Rodapé 15"/>
          <p:cNvSpPr>
            <a:spLocks noGrp="1"/>
          </p:cNvSpPr>
          <p:nvPr>
            <p:ph type="ftr" sz="quarter" idx="16"/>
          </p:nvPr>
        </p:nvSpPr>
        <p:spPr/>
        <p:txBody>
          <a:bodyPr/>
          <a:lstStyle/>
          <a:p>
            <a:endParaRPr lang="pt-BR"/>
          </a:p>
        </p:txBody>
      </p:sp>
      <p:sp>
        <p:nvSpPr>
          <p:cNvPr id="17" name="Título 16"/>
          <p:cNvSpPr>
            <a:spLocks noGrp="1"/>
          </p:cNvSpPr>
          <p:nvPr>
            <p:ph type="title"/>
          </p:nvPr>
        </p:nvSpPr>
        <p:spPr/>
        <p:txBody>
          <a:bodyPr rtlCol="0" anchor="b" anchorCtr="0"/>
          <a:lstStyle/>
          <a:p>
            <a:r>
              <a:rPr kumimoji="0" lang="pt-BR" smtClean="0"/>
              <a:t>Clique para editar o estilo do título mestre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4" name="Espaço Reservado para Data 3"/>
          <p:cNvSpPr>
            <a:spLocks noGrp="1"/>
          </p:cNvSpPr>
          <p:nvPr>
            <p:ph type="dt" sz="half" idx="10"/>
          </p:nvPr>
        </p:nvSpPr>
        <p:spPr/>
        <p:txBody>
          <a:bodyPr/>
          <a:lstStyle/>
          <a:p>
            <a:fld id="{A41A0913-5043-4DE8-BBFB-01B05A444A94}" type="datetimeFigureOut">
              <a:rPr lang="pt-BR" smtClean="0"/>
              <a:pPr/>
              <a:t>16/06/2013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48E4EC-2C4E-464B-A8B3-D3EBE8D2680E}" type="slidenum">
              <a:rPr lang="pt-BR" smtClean="0"/>
              <a:pPr/>
              <a:t>‹nº›</a:t>
            </a:fld>
            <a:endParaRPr lang="pt-BR"/>
          </a:p>
        </p:txBody>
      </p:sp>
      <p:sp>
        <p:nvSpPr>
          <p:cNvPr id="2" name="Títu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cxnSp>
        <p:nvCxnSpPr>
          <p:cNvPr id="7" name="Conector reto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5" name="Espaço Reservado para Data 4"/>
          <p:cNvSpPr>
            <a:spLocks noGrp="1"/>
          </p:cNvSpPr>
          <p:nvPr>
            <p:ph type="dt" sz="half" idx="10"/>
          </p:nvPr>
        </p:nvSpPr>
        <p:spPr/>
        <p:txBody>
          <a:bodyPr/>
          <a:lstStyle/>
          <a:p>
            <a:fld id="{A41A0913-5043-4DE8-BBFB-01B05A444A94}" type="datetimeFigureOut">
              <a:rPr lang="pt-BR" smtClean="0"/>
              <a:pPr/>
              <a:t>16/06/2013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548E4EC-2C4E-464B-A8B3-D3EBE8D2680E}" type="slidenum">
              <a:rPr lang="pt-BR" smtClean="0"/>
              <a:pPr/>
              <a:t>‹nº›</a:t>
            </a:fld>
            <a:endParaRPr lang="pt-BR"/>
          </a:p>
        </p:txBody>
      </p:sp>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11" name="Espaço Reservado para Conteúdo 10"/>
          <p:cNvSpPr>
            <a:spLocks noGrp="1"/>
          </p:cNvSpPr>
          <p:nvPr>
            <p:ph sz="half" idx="1"/>
          </p:nvPr>
        </p:nvSpPr>
        <p:spPr>
          <a:xfrm>
            <a:off x="457200" y="1524000"/>
            <a:ext cx="4059936"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3" name="Espaço Reservado para Conteúdo 12"/>
          <p:cNvSpPr>
            <a:spLocks noGrp="1"/>
          </p:cNvSpPr>
          <p:nvPr>
            <p:ph sz="half" idx="2"/>
          </p:nvPr>
        </p:nvSpPr>
        <p:spPr>
          <a:xfrm>
            <a:off x="4648200" y="1524000"/>
            <a:ext cx="4059936"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9" name="Espaço Reservado para Número de Slide 8"/>
          <p:cNvSpPr>
            <a:spLocks noGrp="1"/>
          </p:cNvSpPr>
          <p:nvPr>
            <p:ph type="sldNum" sz="quarter" idx="12"/>
          </p:nvPr>
        </p:nvSpPr>
        <p:spPr/>
        <p:txBody>
          <a:bodyPr/>
          <a:lstStyle/>
          <a:p>
            <a:fld id="{C548E4EC-2C4E-464B-A8B3-D3EBE8D2680E}" type="slidenum">
              <a:rPr lang="pt-BR" smtClean="0"/>
              <a:pPr/>
              <a:t>‹nº›</a:t>
            </a:fld>
            <a:endParaRPr lang="pt-BR"/>
          </a:p>
        </p:txBody>
      </p:sp>
      <p:sp>
        <p:nvSpPr>
          <p:cNvPr id="8" name="Espaço Reservado para Rodapé 7"/>
          <p:cNvSpPr>
            <a:spLocks noGrp="1"/>
          </p:cNvSpPr>
          <p:nvPr>
            <p:ph type="ftr" sz="quarter" idx="11"/>
          </p:nvPr>
        </p:nvSpPr>
        <p:spPr/>
        <p:txBody>
          <a:bodyPr/>
          <a:lstStyle/>
          <a:p>
            <a:endParaRPr lang="pt-BR"/>
          </a:p>
        </p:txBody>
      </p:sp>
      <p:sp>
        <p:nvSpPr>
          <p:cNvPr id="7" name="Espaço Reservado para Data 6"/>
          <p:cNvSpPr>
            <a:spLocks noGrp="1"/>
          </p:cNvSpPr>
          <p:nvPr>
            <p:ph type="dt" sz="half" idx="10"/>
          </p:nvPr>
        </p:nvSpPr>
        <p:spPr/>
        <p:txBody>
          <a:bodyPr/>
          <a:lstStyle/>
          <a:p>
            <a:fld id="{A41A0913-5043-4DE8-BBFB-01B05A444A94}" type="datetimeFigureOut">
              <a:rPr lang="pt-BR" smtClean="0"/>
              <a:pPr/>
              <a:t>16/06/2013</a:t>
            </a:fld>
            <a:endParaRPr lang="pt-BR"/>
          </a:p>
        </p:txBody>
      </p:sp>
      <p:sp>
        <p:nvSpPr>
          <p:cNvPr id="3" name="Espaço Reservado para Tex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32" name="Espaço Reservado para Conteúdo 31"/>
          <p:cNvSpPr>
            <a:spLocks noGrp="1"/>
          </p:cNvSpPr>
          <p:nvPr>
            <p:ph sz="half" idx="2"/>
          </p:nvPr>
        </p:nvSpPr>
        <p:spPr>
          <a:xfrm>
            <a:off x="457200" y="2201896"/>
            <a:ext cx="4038600" cy="3913632"/>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34" name="Espaço Reservado para Conteúdo 33"/>
          <p:cNvSpPr>
            <a:spLocks noGrp="1"/>
          </p:cNvSpPr>
          <p:nvPr>
            <p:ph sz="quarter" idx="4"/>
          </p:nvPr>
        </p:nvSpPr>
        <p:spPr>
          <a:xfrm>
            <a:off x="4649788" y="2201896"/>
            <a:ext cx="4038600" cy="3913632"/>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 name="Título 1"/>
          <p:cNvSpPr>
            <a:spLocks noGrp="1"/>
          </p:cNvSpPr>
          <p:nvPr>
            <p:ph type="title"/>
          </p:nvPr>
        </p:nvSpPr>
        <p:spPr>
          <a:xfrm>
            <a:off x="457200" y="155448"/>
            <a:ext cx="8229600" cy="1143000"/>
          </a:xfrm>
        </p:spPr>
        <p:txBody>
          <a:bodyPr anchor="b" anchorCtr="0"/>
          <a:lstStyle>
            <a:lvl1pPr>
              <a:defRPr/>
            </a:lvl1pPr>
          </a:lstStyle>
          <a:p>
            <a:r>
              <a:rPr kumimoji="0" lang="pt-BR" smtClean="0"/>
              <a:t>Clique para editar o estilo do título mestre</a:t>
            </a:r>
            <a:endParaRPr kumimoji="0" lang="en-US"/>
          </a:p>
        </p:txBody>
      </p:sp>
      <p:sp>
        <p:nvSpPr>
          <p:cNvPr id="12" name="Espaço Reservado para Tex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cxnSp>
        <p:nvCxnSpPr>
          <p:cNvPr id="10" name="Conector reto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ector reto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p>
            <a:fld id="{A41A0913-5043-4DE8-BBFB-01B05A444A94}" type="datetimeFigureOut">
              <a:rPr lang="pt-BR" smtClean="0"/>
              <a:pPr/>
              <a:t>16/06/2013</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C548E4EC-2C4E-464B-A8B3-D3EBE8D2680E}" type="slidenum">
              <a:rPr lang="pt-BR" smtClean="0"/>
              <a:pPr/>
              <a:t>‹nº›</a:t>
            </a:fld>
            <a:endParaRPr lang="pt-BR"/>
          </a:p>
        </p:txBody>
      </p:sp>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A41A0913-5043-4DE8-BBFB-01B05A444A94}" type="datetimeFigureOut">
              <a:rPr lang="pt-BR" smtClean="0"/>
              <a:pPr/>
              <a:t>16/06/2013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C548E4EC-2C4E-464B-A8B3-D3EBE8D2680E}"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9" name="Espaço Reservado para Conteúdo 28"/>
          <p:cNvSpPr>
            <a:spLocks noGrp="1"/>
          </p:cNvSpPr>
          <p:nvPr>
            <p:ph sz="quarter" idx="1"/>
          </p:nvPr>
        </p:nvSpPr>
        <p:spPr>
          <a:xfrm>
            <a:off x="457200" y="457200"/>
            <a:ext cx="6248400" cy="5715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3" name="Espaço Reservado para Texto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31" name="Título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BR" smtClean="0"/>
              <a:t>Clique para editar o estilo do título mestre</a:t>
            </a:r>
            <a:endParaRPr kumimoji="0" lang="en-US"/>
          </a:p>
        </p:txBody>
      </p:sp>
      <p:sp>
        <p:nvSpPr>
          <p:cNvPr id="8" name="Espaço Reservado para Data 7"/>
          <p:cNvSpPr>
            <a:spLocks noGrp="1"/>
          </p:cNvSpPr>
          <p:nvPr>
            <p:ph type="dt" sz="half" idx="14"/>
          </p:nvPr>
        </p:nvSpPr>
        <p:spPr/>
        <p:txBody>
          <a:bodyPr/>
          <a:lstStyle/>
          <a:p>
            <a:fld id="{A41A0913-5043-4DE8-BBFB-01B05A444A94}" type="datetimeFigureOut">
              <a:rPr lang="pt-BR" smtClean="0"/>
              <a:pPr/>
              <a:t>16/06/2013</a:t>
            </a:fld>
            <a:endParaRPr lang="pt-BR"/>
          </a:p>
        </p:txBody>
      </p:sp>
      <p:sp>
        <p:nvSpPr>
          <p:cNvPr id="9" name="Espaço Reservado para Número de Slide 8"/>
          <p:cNvSpPr>
            <a:spLocks noGrp="1"/>
          </p:cNvSpPr>
          <p:nvPr>
            <p:ph type="sldNum" sz="quarter" idx="15"/>
          </p:nvPr>
        </p:nvSpPr>
        <p:spPr/>
        <p:txBody>
          <a:bodyPr/>
          <a:lstStyle/>
          <a:p>
            <a:fld id="{C548E4EC-2C4E-464B-A8B3-D3EBE8D2680E}" type="slidenum">
              <a:rPr lang="pt-BR" smtClean="0"/>
              <a:pPr/>
              <a:t>‹nº›</a:t>
            </a:fld>
            <a:endParaRPr lang="pt-BR"/>
          </a:p>
        </p:txBody>
      </p:sp>
      <p:sp>
        <p:nvSpPr>
          <p:cNvPr id="10" name="Espaço Reservado para Rodapé 9"/>
          <p:cNvSpPr>
            <a:spLocks noGrp="1"/>
          </p:cNvSpPr>
          <p:nvPr>
            <p:ph type="ftr" sz="quarter" idx="16"/>
          </p:nvPr>
        </p:nvSpPr>
        <p:spPr/>
        <p:txBody>
          <a:bodyPr/>
          <a:lstStyle/>
          <a:p>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pt-BR" smtClean="0"/>
              <a:t>Clique no ícone para adicionar uma imagem</a:t>
            </a:r>
            <a:endParaRPr kumimoji="0" lang="en-US"/>
          </a:p>
        </p:txBody>
      </p:sp>
      <p:sp>
        <p:nvSpPr>
          <p:cNvPr id="4" name="Espaço Reservado para Texto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8" name="Espaço Reservado para Data 7"/>
          <p:cNvSpPr>
            <a:spLocks noGrp="1"/>
          </p:cNvSpPr>
          <p:nvPr>
            <p:ph type="dt" sz="half" idx="10"/>
          </p:nvPr>
        </p:nvSpPr>
        <p:spPr/>
        <p:txBody>
          <a:bodyPr/>
          <a:lstStyle/>
          <a:p>
            <a:fld id="{A41A0913-5043-4DE8-BBFB-01B05A444A94}" type="datetimeFigureOut">
              <a:rPr lang="pt-BR" smtClean="0"/>
              <a:pPr/>
              <a:t>16/06/2013</a:t>
            </a:fld>
            <a:endParaRPr lang="pt-BR"/>
          </a:p>
        </p:txBody>
      </p:sp>
      <p:sp>
        <p:nvSpPr>
          <p:cNvPr id="9" name="Espaço Reservado para Número de Slide 8"/>
          <p:cNvSpPr>
            <a:spLocks noGrp="1"/>
          </p:cNvSpPr>
          <p:nvPr>
            <p:ph type="sldNum" sz="quarter" idx="11"/>
          </p:nvPr>
        </p:nvSpPr>
        <p:spPr/>
        <p:txBody>
          <a:bodyPr/>
          <a:lstStyle/>
          <a:p>
            <a:fld id="{C548E4EC-2C4E-464B-A8B3-D3EBE8D2680E}" type="slidenum">
              <a:rPr lang="pt-BR" smtClean="0"/>
              <a:pPr/>
              <a:t>‹nº›</a:t>
            </a:fld>
            <a:endParaRPr lang="pt-BR"/>
          </a:p>
        </p:txBody>
      </p:sp>
      <p:sp>
        <p:nvSpPr>
          <p:cNvPr id="10" name="Espaço Reservado para Rodapé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ço Reservado para Texto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24" name="Espaço Reservado para Data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41A0913-5043-4DE8-BBFB-01B05A444A94}" type="datetimeFigureOut">
              <a:rPr lang="pt-BR" smtClean="0"/>
              <a:pPr/>
              <a:t>16/06/2013</a:t>
            </a:fld>
            <a:endParaRPr lang="pt-BR"/>
          </a:p>
        </p:txBody>
      </p:sp>
      <p:sp>
        <p:nvSpPr>
          <p:cNvPr id="10" name="Espaço Reservado para Rodapé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pt-BR"/>
          </a:p>
        </p:txBody>
      </p:sp>
      <p:sp>
        <p:nvSpPr>
          <p:cNvPr id="22" name="Espaço Reservado para Número de Slid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548E4EC-2C4E-464B-A8B3-D3EBE8D2680E}" type="slidenum">
              <a:rPr lang="pt-BR" smtClean="0"/>
              <a:pPr/>
              <a:t>‹nº›</a:t>
            </a:fld>
            <a:endParaRPr lang="pt-BR"/>
          </a:p>
        </p:txBody>
      </p:sp>
      <p:sp>
        <p:nvSpPr>
          <p:cNvPr id="5" name="Espaço Reservado para Título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pt-BR" smtClean="0"/>
              <a:t>Clique para editar o estilo do título mestre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goo.gl/dYFqf" TargetMode="External"/><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pan.nied.unicamp.br/~hagaque/explicacao.php?lang=pt-BR"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objetoseducacionais2.mec.gov.br/handle/mec/8797"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portaldoprofessor.mec.gov.br/fichaTecnicaAula.html?aula=22107" TargetMode="External"/><Relationship Id="rId13" Type="http://schemas.openxmlformats.org/officeDocument/2006/relationships/hyperlink" Target="http://cenfopmatematicasignificativa.files.wordpress.com/2010/06/cc45.pdf" TargetMode="External"/><Relationship Id="rId3" Type="http://schemas.openxmlformats.org/officeDocument/2006/relationships/hyperlink" Target="http://pan.nied.unicamp.br/~hagaque/explicacao.php?lang=pt-BR" TargetMode="External"/><Relationship Id="rId7" Type="http://schemas.openxmlformats.org/officeDocument/2006/relationships/hyperlink" Target="http://goo.gl/pNVta" TargetMode="External"/><Relationship Id="rId12" Type="http://schemas.openxmlformats.org/officeDocument/2006/relationships/hyperlink" Target="http://www.lume.ufrgs.br/bitstream/handle/10183/23717/000743289.pdf?sequence=1" TargetMode="External"/><Relationship Id="rId2" Type="http://schemas.openxmlformats.org/officeDocument/2006/relationships/hyperlink" Target="http://goo.gl/dYFqf" TargetMode="External"/><Relationship Id="rId1" Type="http://schemas.openxmlformats.org/officeDocument/2006/relationships/slideLayout" Target="../slideLayouts/slideLayout7.xml"/><Relationship Id="rId6" Type="http://schemas.openxmlformats.org/officeDocument/2006/relationships/hyperlink" Target="http://goo.gl/8B9QB" TargetMode="External"/><Relationship Id="rId11" Type="http://schemas.openxmlformats.org/officeDocument/2006/relationships/hyperlink" Target="http://portaldoprofessor.mec.gov.br/fichaTecnicaAula.html?aula=27843" TargetMode="External"/><Relationship Id="rId5" Type="http://schemas.openxmlformats.org/officeDocument/2006/relationships/hyperlink" Target="http://portaldoprofessor.mec.gov.br/fichaTecnicaAula.html?aula=35736" TargetMode="External"/><Relationship Id="rId10" Type="http://schemas.openxmlformats.org/officeDocument/2006/relationships/hyperlink" Target="http://portaldoprofessor.mec.gov.br/fichaTecnicaAula.html?aula=40564" TargetMode="External"/><Relationship Id="rId4" Type="http://schemas.openxmlformats.org/officeDocument/2006/relationships/hyperlink" Target="http://objetoseducacionais2.mec.gov.br/handle/mec/8797" TargetMode="External"/><Relationship Id="rId9" Type="http://schemas.openxmlformats.org/officeDocument/2006/relationships/hyperlink" Target="http://www.educ.fc.ul.pt/docentes/opombo/seminario/algarismos/introducao.ht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goo.gl/pNVta" TargetMode="Externa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goo.gl/8B9QB" TargetMode="External"/><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BEBA8EAE-BF5A-486C-A8C5-ECC9F3942E4B}">
                <a14:imgProps xmlns="" xmlns:a14="http://schemas.microsoft.com/office/drawing/2010/main">
                  <a14:imgLayer r:embed="rId3">
                    <a14:imgEffect>
                      <a14:artisticTexturizer/>
                    </a14:imgEffect>
                    <a14:imgEffect>
                      <a14:sharpenSoften amount="-66000"/>
                    </a14:imgEffect>
                  </a14:imgLayer>
                </a14:imgProps>
              </a:ext>
              <a:ext uri="{28A0092B-C50C-407E-A947-70E740481C1C}">
                <a14:useLocalDpi xmlns="" xmlns:a14="http://schemas.microsoft.com/office/drawing/2010/main" val="0"/>
              </a:ext>
            </a:extLst>
          </a:blip>
          <a:srcRect l="17562" t="3973" r="7800" b="5960"/>
          <a:stretch/>
        </p:blipFill>
        <p:spPr bwMode="auto">
          <a:xfrm>
            <a:off x="179512" y="2132856"/>
            <a:ext cx="1529916" cy="1484784"/>
          </a:xfrm>
          <a:prstGeom prst="rect">
            <a:avLst/>
          </a:prstGeom>
          <a:noFill/>
          <a:ln>
            <a:noFill/>
          </a:ln>
          <a:extLst>
            <a:ext uri="{53640926-AAD7-44D8-BBD7-CCE9431645EC}">
              <a14:shadowObscured xmlns="" xmlns:a14="http://schemas.microsoft.com/office/drawing/2010/main"/>
            </a:ext>
          </a:extLst>
        </p:spPr>
      </p:pic>
      <p:sp>
        <p:nvSpPr>
          <p:cNvPr id="3" name="Subtítulo 2"/>
          <p:cNvSpPr>
            <a:spLocks noGrp="1"/>
          </p:cNvSpPr>
          <p:nvPr>
            <p:ph type="subTitle" idx="1"/>
          </p:nvPr>
        </p:nvSpPr>
        <p:spPr>
          <a:xfrm>
            <a:off x="395536" y="3140968"/>
            <a:ext cx="8280920" cy="3024336"/>
          </a:xfrm>
        </p:spPr>
        <p:txBody>
          <a:bodyPr>
            <a:normAutofit fontScale="40000" lnSpcReduction="20000"/>
          </a:bodyPr>
          <a:lstStyle/>
          <a:p>
            <a:r>
              <a:rPr lang="pt-BR" dirty="0"/>
              <a:t> </a:t>
            </a:r>
          </a:p>
          <a:p>
            <a:endParaRPr lang="pt-BR" sz="8400" b="1" dirty="0" smtClean="0">
              <a:solidFill>
                <a:schemeClr val="tx1"/>
              </a:solidFill>
              <a:latin typeface="Comic Sans MS" pitchFamily="66" charset="0"/>
            </a:endParaRPr>
          </a:p>
          <a:p>
            <a:r>
              <a:rPr lang="pt-BR" sz="8400" b="1" dirty="0" smtClean="0">
                <a:solidFill>
                  <a:schemeClr val="tx1"/>
                </a:solidFill>
                <a:latin typeface="Comic Sans MS" pitchFamily="66" charset="0"/>
              </a:rPr>
              <a:t>PROFESSORES:</a:t>
            </a:r>
          </a:p>
          <a:p>
            <a:r>
              <a:rPr lang="pt-BR" sz="8400" b="1" dirty="0" smtClean="0">
                <a:solidFill>
                  <a:schemeClr val="tx1"/>
                </a:solidFill>
                <a:latin typeface="Comic Sans MS" pitchFamily="66" charset="0"/>
              </a:rPr>
              <a:t>EDVANDRO MENEZES SILVA</a:t>
            </a:r>
          </a:p>
          <a:p>
            <a:r>
              <a:rPr lang="pt-BR" sz="8400" b="1" dirty="0" smtClean="0">
                <a:solidFill>
                  <a:schemeClr val="tx1"/>
                </a:solidFill>
                <a:latin typeface="Comic Sans MS" pitchFamily="66" charset="0"/>
              </a:rPr>
              <a:t>PATRICIA GOMES DE ALMEIDA</a:t>
            </a:r>
          </a:p>
          <a:p>
            <a:r>
              <a:rPr lang="pt-BR" sz="8400" dirty="0" smtClean="0">
                <a:solidFill>
                  <a:schemeClr val="tx1"/>
                </a:solidFill>
                <a:latin typeface="Comic Sans MS" pitchFamily="66" charset="0"/>
              </a:rPr>
              <a:t> </a:t>
            </a:r>
          </a:p>
          <a:p>
            <a:endParaRPr lang="pt-BR" dirty="0"/>
          </a:p>
        </p:txBody>
      </p:sp>
      <p:sp>
        <p:nvSpPr>
          <p:cNvPr id="2" name="Título 1"/>
          <p:cNvSpPr>
            <a:spLocks noGrp="1"/>
          </p:cNvSpPr>
          <p:nvPr>
            <p:ph type="ctrTitle"/>
          </p:nvPr>
        </p:nvSpPr>
        <p:spPr>
          <a:xfrm>
            <a:off x="685800" y="908720"/>
            <a:ext cx="7772400" cy="1470025"/>
          </a:xfrm>
        </p:spPr>
        <p:txBody>
          <a:bodyPr>
            <a:noAutofit/>
          </a:bodyPr>
          <a:lstStyle/>
          <a:p>
            <a:r>
              <a:rPr lang="pt-BR" sz="3600" dirty="0" smtClean="0">
                <a:latin typeface="Comic Sans MS" pitchFamily="66" charset="0"/>
              </a:rPr>
              <a:t/>
            </a:r>
            <a:br>
              <a:rPr lang="pt-BR" sz="3600" dirty="0" smtClean="0">
                <a:latin typeface="Comic Sans MS" pitchFamily="66" charset="0"/>
              </a:rPr>
            </a:br>
            <a:r>
              <a:rPr lang="pt-BR" sz="3600" b="1" dirty="0" smtClean="0">
                <a:latin typeface="Comic Sans MS" pitchFamily="66" charset="0"/>
              </a:rPr>
              <a:t>PLANO DE AULA</a:t>
            </a:r>
            <a:br>
              <a:rPr lang="pt-BR" sz="3600" b="1" dirty="0" smtClean="0">
                <a:latin typeface="Comic Sans MS" pitchFamily="66" charset="0"/>
              </a:rPr>
            </a:br>
            <a:r>
              <a:rPr lang="pt-BR" sz="3600" b="1" dirty="0" smtClean="0">
                <a:latin typeface="Comic Sans MS" pitchFamily="66" charset="0"/>
              </a:rPr>
              <a:t>E.E. </a:t>
            </a:r>
            <a:r>
              <a:rPr lang="pt-BR" sz="3600" b="1" dirty="0" err="1" smtClean="0">
                <a:latin typeface="Comic Sans MS" pitchFamily="66" charset="0"/>
              </a:rPr>
              <a:t>DRº</a:t>
            </a:r>
            <a:r>
              <a:rPr lang="pt-BR" sz="3600" b="1" dirty="0" smtClean="0">
                <a:latin typeface="Comic Sans MS" pitchFamily="66" charset="0"/>
              </a:rPr>
              <a:t> RAFAEL PAES DE BARROS – ALVARO DE CARVALHO</a:t>
            </a:r>
            <a:br>
              <a:rPr lang="pt-BR" sz="3600" b="1" dirty="0" smtClean="0">
                <a:latin typeface="Comic Sans MS" pitchFamily="66" charset="0"/>
              </a:rPr>
            </a:br>
            <a:endParaRPr lang="pt-BR" sz="3600" b="1" dirty="0">
              <a:latin typeface="Comic Sans MS" pitchFamily="66" charset="0"/>
            </a:endParaRPr>
          </a:p>
        </p:txBody>
      </p:sp>
      <p:pic>
        <p:nvPicPr>
          <p:cNvPr id="2050" name="Picture 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434138" y="2276872"/>
            <a:ext cx="1530350" cy="1481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8706569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07504" y="332656"/>
            <a:ext cx="8892480" cy="1366528"/>
          </a:xfrm>
          <a:prstGeom prst="rect">
            <a:avLst/>
          </a:prstGeom>
        </p:spPr>
        <p:txBody>
          <a:bodyPr wrap="square">
            <a:spAutoFit/>
          </a:bodyPr>
          <a:lstStyle/>
          <a:p>
            <a:pPr lvl="0" algn="ctr">
              <a:lnSpc>
                <a:spcPct val="115000"/>
              </a:lnSpc>
            </a:pPr>
            <a:r>
              <a:rPr lang="pt-BR" sz="2400" b="1" dirty="0">
                <a:solidFill>
                  <a:prstClr val="black"/>
                </a:solidFill>
                <a:latin typeface="Comic Sans MS" pitchFamily="66" charset="0"/>
                <a:ea typeface="Calibri"/>
                <a:cs typeface="Times New Roman"/>
              </a:rPr>
              <a:t>PERMITA BREVE DEBATE ENTRE OS ALUNOS DENTRO DOS GRUPOS </a:t>
            </a:r>
            <a:r>
              <a:rPr lang="pt-BR" sz="2400" b="1" dirty="0" smtClean="0">
                <a:solidFill>
                  <a:prstClr val="black"/>
                </a:solidFill>
                <a:latin typeface="Comic Sans MS" pitchFamily="66" charset="0"/>
                <a:ea typeface="Calibri"/>
                <a:cs typeface="Times New Roman"/>
              </a:rPr>
              <a:t>E PEÇA </a:t>
            </a:r>
            <a:r>
              <a:rPr lang="pt-BR" sz="2400" b="1" dirty="0">
                <a:solidFill>
                  <a:prstClr val="black"/>
                </a:solidFill>
                <a:latin typeface="Comic Sans MS" pitchFamily="66" charset="0"/>
                <a:ea typeface="Calibri"/>
                <a:cs typeface="Times New Roman"/>
              </a:rPr>
              <a:t>QUE ANOTEM SUAS OBSERVAÇÕES NO CADERNO.</a:t>
            </a:r>
          </a:p>
        </p:txBody>
      </p:sp>
      <p:sp>
        <p:nvSpPr>
          <p:cNvPr id="3" name="Retângulo 2"/>
          <p:cNvSpPr/>
          <p:nvPr/>
        </p:nvSpPr>
        <p:spPr>
          <a:xfrm>
            <a:off x="107504" y="1916832"/>
            <a:ext cx="8784976" cy="2187074"/>
          </a:xfrm>
          <a:prstGeom prst="rect">
            <a:avLst/>
          </a:prstGeom>
        </p:spPr>
        <p:txBody>
          <a:bodyPr wrap="square">
            <a:spAutoFit/>
          </a:bodyPr>
          <a:lstStyle/>
          <a:p>
            <a:pPr algn="ctr">
              <a:lnSpc>
                <a:spcPct val="115000"/>
              </a:lnSpc>
              <a:spcAft>
                <a:spcPts val="0"/>
              </a:spcAft>
            </a:pPr>
            <a:r>
              <a:rPr lang="pt-BR" sz="2400" b="1" dirty="0" smtClean="0">
                <a:latin typeface="Comic Sans MS" pitchFamily="66" charset="0"/>
                <a:ea typeface="Calibri"/>
                <a:cs typeface="Times New Roman"/>
              </a:rPr>
              <a:t>AGORA É HORA DOS GRUPOS APRESENTAREM SUAS OBSERVAÇÕES. EM SEGUIDA FECHE EXPLICANDO QUE NAS DUAS TIRINHAS TEMOS SITUAÇÕES QUE APRESENTAM NÚMEROS E OPERAÇÕES APLICADOS AO CONTEXTO DO TRABALHO. </a:t>
            </a:r>
            <a:endParaRPr lang="pt-BR" sz="2400" b="1" dirty="0">
              <a:latin typeface="Comic Sans MS" pitchFamily="66" charset="0"/>
              <a:ea typeface="Calibri"/>
              <a:cs typeface="Times New Roman"/>
            </a:endParaRPr>
          </a:p>
        </p:txBody>
      </p:sp>
      <p:sp>
        <p:nvSpPr>
          <p:cNvPr id="4" name="Retângulo 3"/>
          <p:cNvSpPr/>
          <p:nvPr/>
        </p:nvSpPr>
        <p:spPr>
          <a:xfrm>
            <a:off x="107504" y="4437112"/>
            <a:ext cx="8784976" cy="1663340"/>
          </a:xfrm>
          <a:prstGeom prst="rect">
            <a:avLst/>
          </a:prstGeom>
        </p:spPr>
        <p:txBody>
          <a:bodyPr wrap="square">
            <a:spAutoFit/>
          </a:bodyPr>
          <a:lstStyle/>
          <a:p>
            <a:pPr algn="ctr">
              <a:lnSpc>
                <a:spcPct val="115000"/>
              </a:lnSpc>
              <a:spcAft>
                <a:spcPts val="0"/>
              </a:spcAft>
            </a:pPr>
            <a:r>
              <a:rPr lang="pt-BR" b="1" dirty="0" smtClean="0">
                <a:latin typeface="Comic Sans MS" pitchFamily="66" charset="0"/>
                <a:ea typeface="Calibri"/>
                <a:cs typeface="Times New Roman"/>
              </a:rPr>
              <a:t>SUGESTÃO: NESTE MOMENTO PODE EXISTIR UMA INTERDISCIPLINARIDADE ENTRE AS AULAS DE HISTÓRIA, PODENDO PROPOR AO PROFESSOR DA DISCIPLINA O TEMA: A DIVISÃO DO TRABALHO, SUA IMPORTÂNCIA PARA A REVOLUÇÃO INDUSTRIAL, CONCEITOS DE MARX E A QUESTÃO DA ALIENAÇÃO.</a:t>
            </a:r>
            <a:endParaRPr lang="pt-BR" b="1" dirty="0">
              <a:latin typeface="Comic Sans MS" pitchFamily="66" charset="0"/>
              <a:ea typeface="Calibri"/>
              <a:cs typeface="Times New Roman"/>
            </a:endParaRPr>
          </a:p>
        </p:txBody>
      </p:sp>
    </p:spTree>
    <p:extLst>
      <p:ext uri="{BB962C8B-B14F-4D97-AF65-F5344CB8AC3E}">
        <p14:creationId xmlns="" xmlns:p14="http://schemas.microsoft.com/office/powerpoint/2010/main" val="29893255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descr="IBGE"/>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83568" y="980728"/>
            <a:ext cx="7704856" cy="5184576"/>
          </a:xfrm>
          <a:prstGeom prst="rect">
            <a:avLst/>
          </a:prstGeom>
          <a:noFill/>
          <a:ln>
            <a:noFill/>
          </a:ln>
        </p:spPr>
      </p:pic>
      <p:sp>
        <p:nvSpPr>
          <p:cNvPr id="2" name="Retângulo 1"/>
          <p:cNvSpPr/>
          <p:nvPr/>
        </p:nvSpPr>
        <p:spPr>
          <a:xfrm>
            <a:off x="69326" y="260648"/>
            <a:ext cx="9073008" cy="7980646"/>
          </a:xfrm>
          <a:prstGeom prst="rect">
            <a:avLst/>
          </a:prstGeom>
        </p:spPr>
        <p:txBody>
          <a:bodyPr wrap="square">
            <a:spAutoFit/>
          </a:bodyPr>
          <a:lstStyle/>
          <a:p>
            <a:pPr algn="ctr">
              <a:lnSpc>
                <a:spcPct val="115000"/>
              </a:lnSpc>
              <a:spcAft>
                <a:spcPts val="0"/>
              </a:spcAft>
            </a:pPr>
            <a:r>
              <a:rPr lang="pt-BR" sz="3200" b="1" dirty="0" smtClean="0">
                <a:latin typeface="Comic Sans MS" pitchFamily="66" charset="0"/>
                <a:ea typeface="Calibri"/>
                <a:cs typeface="Times New Roman"/>
              </a:rPr>
              <a:t>DURANTE A EXPLICAÇÃO, PROJETAR O GRÁFICO ABAIXO </a:t>
            </a:r>
          </a:p>
          <a:p>
            <a:pPr algn="ctr">
              <a:lnSpc>
                <a:spcPct val="115000"/>
              </a:lnSpc>
              <a:spcAft>
                <a:spcPts val="0"/>
              </a:spcAft>
            </a:pPr>
            <a:endParaRPr lang="pt-BR" sz="3200" b="1" dirty="0">
              <a:latin typeface="Comic Sans MS" pitchFamily="66" charset="0"/>
              <a:ea typeface="Calibri"/>
              <a:cs typeface="Times New Roman"/>
            </a:endParaRPr>
          </a:p>
          <a:p>
            <a:pPr algn="ctr">
              <a:lnSpc>
                <a:spcPct val="115000"/>
              </a:lnSpc>
              <a:spcAft>
                <a:spcPts val="0"/>
              </a:spcAft>
            </a:pPr>
            <a:endParaRPr lang="pt-BR" sz="3200" b="1" dirty="0" smtClean="0">
              <a:latin typeface="Comic Sans MS" pitchFamily="66" charset="0"/>
              <a:ea typeface="Calibri"/>
              <a:cs typeface="Times New Roman"/>
            </a:endParaRPr>
          </a:p>
          <a:p>
            <a:pPr algn="ctr">
              <a:lnSpc>
                <a:spcPct val="115000"/>
              </a:lnSpc>
              <a:spcAft>
                <a:spcPts val="0"/>
              </a:spcAft>
            </a:pPr>
            <a:endParaRPr lang="pt-BR" sz="3200" b="1" dirty="0">
              <a:latin typeface="Comic Sans MS" pitchFamily="66" charset="0"/>
              <a:ea typeface="Calibri"/>
              <a:cs typeface="Times New Roman"/>
            </a:endParaRPr>
          </a:p>
          <a:p>
            <a:pPr algn="ctr">
              <a:lnSpc>
                <a:spcPct val="115000"/>
              </a:lnSpc>
              <a:spcAft>
                <a:spcPts val="0"/>
              </a:spcAft>
            </a:pPr>
            <a:endParaRPr lang="pt-BR" sz="3200" b="1" dirty="0" smtClean="0">
              <a:latin typeface="Comic Sans MS" pitchFamily="66" charset="0"/>
              <a:ea typeface="Calibri"/>
              <a:cs typeface="Times New Roman"/>
            </a:endParaRPr>
          </a:p>
          <a:p>
            <a:pPr algn="ctr">
              <a:lnSpc>
                <a:spcPct val="115000"/>
              </a:lnSpc>
              <a:spcAft>
                <a:spcPts val="0"/>
              </a:spcAft>
            </a:pPr>
            <a:endParaRPr lang="pt-BR" sz="3200" b="1" dirty="0">
              <a:latin typeface="Comic Sans MS" pitchFamily="66" charset="0"/>
              <a:ea typeface="Calibri"/>
              <a:cs typeface="Times New Roman"/>
            </a:endParaRPr>
          </a:p>
          <a:p>
            <a:pPr algn="ctr">
              <a:lnSpc>
                <a:spcPct val="115000"/>
              </a:lnSpc>
              <a:spcAft>
                <a:spcPts val="0"/>
              </a:spcAft>
            </a:pPr>
            <a:endParaRPr lang="pt-BR" sz="3200" b="1" dirty="0" smtClean="0">
              <a:latin typeface="Comic Sans MS" pitchFamily="66" charset="0"/>
              <a:ea typeface="Calibri"/>
              <a:cs typeface="Times New Roman"/>
            </a:endParaRPr>
          </a:p>
          <a:p>
            <a:pPr algn="ctr">
              <a:lnSpc>
                <a:spcPct val="115000"/>
              </a:lnSpc>
              <a:spcAft>
                <a:spcPts val="0"/>
              </a:spcAft>
            </a:pPr>
            <a:endParaRPr lang="pt-BR" sz="3200" b="1" dirty="0">
              <a:latin typeface="Comic Sans MS" pitchFamily="66" charset="0"/>
              <a:ea typeface="Calibri"/>
              <a:cs typeface="Times New Roman"/>
            </a:endParaRPr>
          </a:p>
          <a:p>
            <a:pPr algn="ctr">
              <a:lnSpc>
                <a:spcPct val="115000"/>
              </a:lnSpc>
              <a:spcAft>
                <a:spcPts val="1000"/>
              </a:spcAft>
            </a:pPr>
            <a:endParaRPr lang="pt-BR" dirty="0" smtClean="0">
              <a:ea typeface="Calibri"/>
              <a:cs typeface="Times New Roman"/>
            </a:endParaRPr>
          </a:p>
          <a:p>
            <a:pPr algn="ctr">
              <a:lnSpc>
                <a:spcPct val="115000"/>
              </a:lnSpc>
              <a:spcAft>
                <a:spcPts val="1000"/>
              </a:spcAft>
            </a:pPr>
            <a:endParaRPr lang="pt-BR" dirty="0" smtClean="0">
              <a:ea typeface="Calibri"/>
              <a:cs typeface="Times New Roman"/>
            </a:endParaRPr>
          </a:p>
          <a:p>
            <a:pPr algn="ctr">
              <a:lnSpc>
                <a:spcPct val="115000"/>
              </a:lnSpc>
              <a:spcAft>
                <a:spcPts val="1000"/>
              </a:spcAft>
            </a:pPr>
            <a:r>
              <a:rPr lang="pt-BR" dirty="0" smtClean="0">
                <a:ea typeface="Calibri"/>
                <a:cs typeface="Times New Roman"/>
              </a:rPr>
              <a:t>Quadro </a:t>
            </a:r>
            <a:r>
              <a:rPr lang="pt-BR" dirty="0">
                <a:ea typeface="Calibri"/>
                <a:cs typeface="Times New Roman"/>
              </a:rPr>
              <a:t>com a Distribuição da População Ocupada (Empregada) 2012, p.8. Fonte: IBGE </a:t>
            </a:r>
            <a:br>
              <a:rPr lang="pt-BR" dirty="0">
                <a:ea typeface="Calibri"/>
                <a:cs typeface="Times New Roman"/>
              </a:rPr>
            </a:br>
            <a:r>
              <a:rPr lang="pt-BR" dirty="0">
                <a:ea typeface="Calibri"/>
                <a:cs typeface="Times New Roman"/>
              </a:rPr>
              <a:t>Disponível em: </a:t>
            </a:r>
            <a:r>
              <a:rPr lang="pt-BR" u="sng" dirty="0">
                <a:solidFill>
                  <a:srgbClr val="0000FF"/>
                </a:solidFill>
                <a:ea typeface="Calibri"/>
                <a:cs typeface="Times New Roman"/>
                <a:hlinkClick r:id="rId3"/>
              </a:rPr>
              <a:t>http://goo.gl/dYFqf</a:t>
            </a:r>
            <a:r>
              <a:rPr lang="pt-BR" dirty="0">
                <a:ea typeface="Calibri"/>
                <a:cs typeface="Times New Roman"/>
              </a:rPr>
              <a:t>.</a:t>
            </a:r>
          </a:p>
          <a:p>
            <a:pPr algn="ctr">
              <a:lnSpc>
                <a:spcPct val="115000"/>
              </a:lnSpc>
              <a:spcAft>
                <a:spcPts val="0"/>
              </a:spcAft>
            </a:pPr>
            <a:endParaRPr lang="pt-BR" sz="3200" b="1" dirty="0" smtClean="0">
              <a:latin typeface="Comic Sans MS" pitchFamily="66" charset="0"/>
              <a:ea typeface="Calibri"/>
              <a:cs typeface="Times New Roman"/>
            </a:endParaRPr>
          </a:p>
          <a:p>
            <a:pPr algn="ctr">
              <a:lnSpc>
                <a:spcPct val="115000"/>
              </a:lnSpc>
              <a:spcAft>
                <a:spcPts val="0"/>
              </a:spcAft>
            </a:pPr>
            <a:endParaRPr lang="pt-BR" sz="3200" b="1" dirty="0">
              <a:latin typeface="Comic Sans MS" pitchFamily="66" charset="0"/>
              <a:ea typeface="Calibri"/>
              <a:cs typeface="Times New Roman"/>
            </a:endParaRPr>
          </a:p>
        </p:txBody>
      </p:sp>
    </p:spTree>
    <p:extLst>
      <p:ext uri="{BB962C8B-B14F-4D97-AF65-F5344CB8AC3E}">
        <p14:creationId xmlns="" xmlns:p14="http://schemas.microsoft.com/office/powerpoint/2010/main" val="26897326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331640" y="706519"/>
            <a:ext cx="6696744" cy="5145704"/>
          </a:xfrm>
          <a:prstGeom prst="rect">
            <a:avLst/>
          </a:prstGeom>
        </p:spPr>
        <p:txBody>
          <a:bodyPr wrap="square">
            <a:spAutoFit/>
          </a:bodyPr>
          <a:lstStyle/>
          <a:p>
            <a:pPr lvl="0" algn="ctr">
              <a:lnSpc>
                <a:spcPct val="115000"/>
              </a:lnSpc>
            </a:pPr>
            <a:r>
              <a:rPr lang="pt-BR" sz="3600" b="1" dirty="0">
                <a:solidFill>
                  <a:prstClr val="black"/>
                </a:solidFill>
                <a:latin typeface="Comic Sans MS" pitchFamily="66" charset="0"/>
                <a:ea typeface="Calibri"/>
                <a:cs typeface="Times New Roman"/>
              </a:rPr>
              <a:t>APRESENTANDO QUE A SIGLA PO (PESSOAS OCUPADAS) INDICA A PARTE DA POPULAÇÃO QUE NUM DETERMINADO PERÍODO DE REFERÊNCIA ESTAVA TRABALHANDO. </a:t>
            </a:r>
          </a:p>
        </p:txBody>
      </p:sp>
    </p:spTree>
    <p:extLst>
      <p:ext uri="{BB962C8B-B14F-4D97-AF65-F5344CB8AC3E}">
        <p14:creationId xmlns="" xmlns:p14="http://schemas.microsoft.com/office/powerpoint/2010/main" val="6805330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07295" y="980728"/>
            <a:ext cx="8496944" cy="5189113"/>
          </a:xfrm>
          <a:prstGeom prst="rect">
            <a:avLst/>
          </a:prstGeom>
        </p:spPr>
        <p:txBody>
          <a:bodyPr wrap="square">
            <a:spAutoFit/>
          </a:bodyPr>
          <a:lstStyle/>
          <a:p>
            <a:pPr lvl="0" algn="ctr">
              <a:lnSpc>
                <a:spcPct val="115000"/>
              </a:lnSpc>
            </a:pPr>
            <a:r>
              <a:rPr lang="pt-BR" sz="3200" b="1" dirty="0">
                <a:solidFill>
                  <a:prstClr val="black"/>
                </a:solidFill>
                <a:latin typeface="Comic Sans MS" pitchFamily="66" charset="0"/>
                <a:ea typeface="Calibri"/>
                <a:cs typeface="Times New Roman"/>
              </a:rPr>
              <a:t>IDENTIFIQUE COM OS ALUNOS OUTRAS INFORMAÇÕES QUE O GRÁFICO TRAZ, COMO POR EXEMPLO: CRESCIMENTO EM DETERMINADOS SETORES DA ECONOMIA, ETC. TODAS AS QUESTÕES ABORDADAS DEVEM SER ANOTADAS PELO GRUPO, POIS IRÃO CONSTITUIR A AVALIAÇÃO NO FINAL DA AULA.</a:t>
            </a:r>
          </a:p>
        </p:txBody>
      </p:sp>
    </p:spTree>
    <p:extLst>
      <p:ext uri="{BB962C8B-B14F-4D97-AF65-F5344CB8AC3E}">
        <p14:creationId xmlns="" xmlns:p14="http://schemas.microsoft.com/office/powerpoint/2010/main" val="39775962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23528" y="836712"/>
            <a:ext cx="8424936" cy="5160195"/>
          </a:xfrm>
          <a:prstGeom prst="rect">
            <a:avLst/>
          </a:prstGeom>
        </p:spPr>
        <p:txBody>
          <a:bodyPr wrap="square">
            <a:spAutoFit/>
          </a:bodyPr>
          <a:lstStyle/>
          <a:p>
            <a:pPr algn="just">
              <a:lnSpc>
                <a:spcPct val="115000"/>
              </a:lnSpc>
              <a:spcAft>
                <a:spcPts val="0"/>
              </a:spcAft>
            </a:pPr>
            <a:r>
              <a:rPr lang="pt-BR" sz="2400" dirty="0">
                <a:latin typeface="Comic Sans MS" pitchFamily="66" charset="0"/>
                <a:ea typeface="Calibri"/>
                <a:cs typeface="Times New Roman"/>
              </a:rPr>
              <a:t>Os alunos devem identificar nos materiais disponibilizados (quadrinhos e no quadro) as diferentes representações numéricas. Conclua que em alguns </a:t>
            </a:r>
            <a:r>
              <a:rPr lang="pt-BR" sz="2400" dirty="0" smtClean="0">
                <a:latin typeface="Comic Sans MS" pitchFamily="66" charset="0"/>
                <a:ea typeface="Calibri"/>
                <a:cs typeface="Times New Roman"/>
              </a:rPr>
              <a:t>há </a:t>
            </a:r>
            <a:r>
              <a:rPr lang="pt-BR" sz="2400" dirty="0">
                <a:latin typeface="Comic Sans MS" pitchFamily="66" charset="0"/>
                <a:ea typeface="Calibri"/>
                <a:cs typeface="Times New Roman"/>
              </a:rPr>
              <a:t>existência de vírgulas indicando números decimais, outros com números </a:t>
            </a:r>
            <a:r>
              <a:rPr lang="pt-BR" sz="2400" dirty="0" smtClean="0">
                <a:latin typeface="Comic Sans MS" pitchFamily="66" charset="0"/>
                <a:ea typeface="Calibri"/>
                <a:cs typeface="Times New Roman"/>
              </a:rPr>
              <a:t>inteiros e </a:t>
            </a:r>
            <a:r>
              <a:rPr lang="pt-BR" sz="2400" dirty="0">
                <a:latin typeface="Comic Sans MS" pitchFamily="66" charset="0"/>
                <a:ea typeface="Calibri"/>
                <a:cs typeface="Times New Roman"/>
              </a:rPr>
              <a:t>porcentagem. Pergunte se acreditam que o sistema de numeração sempre foi assim. Após as conclusões dos alunos, relatar que a sociedade está em constante mudança, nosso vocabulário muda, nossa linguagem muda. Talvez há anos atrás o quadro apresentado não pudesse ser interpretado, uma vez que, também as representações numéricas foram evoluindo na busca de atender as necessidades das sociedades. </a:t>
            </a:r>
          </a:p>
        </p:txBody>
      </p:sp>
    </p:spTree>
    <p:extLst>
      <p:ext uri="{BB962C8B-B14F-4D97-AF65-F5344CB8AC3E}">
        <p14:creationId xmlns="" xmlns:p14="http://schemas.microsoft.com/office/powerpoint/2010/main" val="5820711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23528" y="764704"/>
            <a:ext cx="8496944" cy="5613845"/>
          </a:xfrm>
          <a:prstGeom prst="rect">
            <a:avLst/>
          </a:prstGeom>
        </p:spPr>
        <p:txBody>
          <a:bodyPr wrap="square">
            <a:spAutoFit/>
          </a:bodyPr>
          <a:lstStyle/>
          <a:p>
            <a:pPr algn="ctr">
              <a:lnSpc>
                <a:spcPct val="115000"/>
              </a:lnSpc>
              <a:spcAft>
                <a:spcPts val="0"/>
              </a:spcAft>
            </a:pPr>
            <a:r>
              <a:rPr lang="pt-BR" sz="2400" b="1" dirty="0" smtClean="0">
                <a:latin typeface="Comic Sans MS" pitchFamily="66" charset="0"/>
                <a:ea typeface="Calibri"/>
                <a:cs typeface="Times New Roman"/>
              </a:rPr>
              <a:t>2ªETAPA: ENCAMINHAR OS GRUPOS DE ALUNOS AO LABORATÓRIO DE INFORMÁTICA E PROPOR UMA PESQUISA SOBRE A HISTÓRIA DOS NÚMEROS.</a:t>
            </a:r>
          </a:p>
          <a:p>
            <a:pPr algn="ctr">
              <a:lnSpc>
                <a:spcPct val="115000"/>
              </a:lnSpc>
              <a:spcAft>
                <a:spcPts val="0"/>
              </a:spcAft>
            </a:pPr>
            <a:r>
              <a:rPr lang="pt-BR" sz="2400" b="1" dirty="0" smtClean="0">
                <a:latin typeface="Comic Sans MS" pitchFamily="66" charset="0"/>
                <a:ea typeface="Calibri"/>
                <a:cs typeface="Times New Roman"/>
              </a:rPr>
              <a:t>O PROFESSOR PODE DIVIDIR ENTRE OS GRUPOS OS DIVERSOS POVOS. ASSIM, CADA GRUPO APRESENTA UM SISTEMA DE NUMERAÇÃO.</a:t>
            </a:r>
          </a:p>
          <a:p>
            <a:pPr algn="ctr">
              <a:lnSpc>
                <a:spcPct val="115000"/>
              </a:lnSpc>
              <a:spcAft>
                <a:spcPts val="0"/>
              </a:spcAft>
            </a:pPr>
            <a:r>
              <a:rPr lang="pt-BR" sz="2400" b="1" dirty="0" smtClean="0">
                <a:latin typeface="Comic Sans MS" pitchFamily="66" charset="0"/>
                <a:ea typeface="Calibri"/>
                <a:cs typeface="Times New Roman"/>
              </a:rPr>
              <a:t>1º GRUPO- NUMERAÇÃO EGÍPCIA </a:t>
            </a:r>
          </a:p>
          <a:p>
            <a:pPr algn="ctr">
              <a:lnSpc>
                <a:spcPct val="115000"/>
              </a:lnSpc>
              <a:spcAft>
                <a:spcPts val="0"/>
              </a:spcAft>
            </a:pPr>
            <a:r>
              <a:rPr lang="pt-BR" sz="2400" b="1" dirty="0" smtClean="0">
                <a:latin typeface="Comic Sans MS" pitchFamily="66" charset="0"/>
                <a:ea typeface="Calibri"/>
                <a:cs typeface="Times New Roman"/>
              </a:rPr>
              <a:t>2º GRUPO - NUMERAÇÃO ROMANA </a:t>
            </a:r>
          </a:p>
          <a:p>
            <a:pPr algn="ctr">
              <a:lnSpc>
                <a:spcPct val="115000"/>
              </a:lnSpc>
              <a:spcAft>
                <a:spcPts val="0"/>
              </a:spcAft>
            </a:pPr>
            <a:r>
              <a:rPr lang="pt-BR" sz="2400" b="1" dirty="0" smtClean="0">
                <a:latin typeface="Comic Sans MS" pitchFamily="66" charset="0"/>
                <a:ea typeface="Calibri"/>
                <a:cs typeface="Times New Roman"/>
              </a:rPr>
              <a:t>3º GRUPO - NUMERAÇÃO CHINESA </a:t>
            </a:r>
          </a:p>
          <a:p>
            <a:pPr algn="ctr">
              <a:lnSpc>
                <a:spcPct val="115000"/>
              </a:lnSpc>
              <a:spcAft>
                <a:spcPts val="0"/>
              </a:spcAft>
            </a:pPr>
            <a:r>
              <a:rPr lang="pt-BR" sz="2400" b="1" dirty="0" smtClean="0">
                <a:latin typeface="Comic Sans MS" pitchFamily="66" charset="0"/>
                <a:ea typeface="Calibri"/>
                <a:cs typeface="Times New Roman"/>
              </a:rPr>
              <a:t>4º GRUPO - NUMERAÇÃO MAIA </a:t>
            </a:r>
          </a:p>
          <a:p>
            <a:pPr algn="ctr">
              <a:lnSpc>
                <a:spcPct val="115000"/>
              </a:lnSpc>
              <a:spcAft>
                <a:spcPts val="0"/>
              </a:spcAft>
            </a:pPr>
            <a:r>
              <a:rPr lang="pt-BR" sz="2400" b="1" dirty="0" smtClean="0">
                <a:latin typeface="Comic Sans MS" pitchFamily="66" charset="0"/>
                <a:ea typeface="Calibri"/>
                <a:cs typeface="Times New Roman"/>
              </a:rPr>
              <a:t>5º GRUPO - NUMERAÇÃO INDIANA </a:t>
            </a:r>
          </a:p>
          <a:p>
            <a:pPr algn="ctr">
              <a:lnSpc>
                <a:spcPct val="115000"/>
              </a:lnSpc>
              <a:spcAft>
                <a:spcPts val="0"/>
              </a:spcAft>
            </a:pPr>
            <a:r>
              <a:rPr lang="pt-BR" sz="2400" b="1" dirty="0" smtClean="0">
                <a:latin typeface="Comic Sans MS" pitchFamily="66" charset="0"/>
                <a:ea typeface="Calibri"/>
                <a:cs typeface="Times New Roman"/>
              </a:rPr>
              <a:t>6º GRUPO - NUMERAÇÃO ÁRABE    </a:t>
            </a:r>
            <a:endParaRPr lang="pt-BR" sz="2400" b="1" dirty="0">
              <a:latin typeface="Comic Sans MS" pitchFamily="66" charset="0"/>
              <a:ea typeface="Calibri"/>
              <a:cs typeface="Times New Roman"/>
            </a:endParaRPr>
          </a:p>
        </p:txBody>
      </p:sp>
    </p:spTree>
    <p:extLst>
      <p:ext uri="{BB962C8B-B14F-4D97-AF65-F5344CB8AC3E}">
        <p14:creationId xmlns="" xmlns:p14="http://schemas.microsoft.com/office/powerpoint/2010/main" val="42147014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1520" y="548680"/>
            <a:ext cx="8660820" cy="5755422"/>
          </a:xfrm>
          <a:prstGeom prst="rect">
            <a:avLst/>
          </a:prstGeom>
        </p:spPr>
        <p:txBody>
          <a:bodyPr wrap="square">
            <a:spAutoFit/>
          </a:bodyPr>
          <a:lstStyle/>
          <a:p>
            <a:pPr algn="ctr">
              <a:lnSpc>
                <a:spcPct val="115000"/>
              </a:lnSpc>
              <a:spcAft>
                <a:spcPts val="0"/>
              </a:spcAft>
            </a:pPr>
            <a:r>
              <a:rPr lang="pt-BR" sz="2000" b="1" dirty="0" smtClean="0">
                <a:latin typeface="Comic Sans MS" pitchFamily="66" charset="0"/>
                <a:ea typeface="Calibri"/>
                <a:cs typeface="Times New Roman"/>
              </a:rPr>
              <a:t>APÓS A PESQUISA, O PROFESSOR PODE FAZER UMA RODADA DE PERGUNTAS: QUEM TERIA OS INVENTADO? SERÁ QUE TODOS OS POVOS DA ANTIGUIDADE OS UTILIZAVAM COM A MESMA FUNÇÃO? COMO SURGIU NOSSO SISTEMA DE NUMERAÇÃO?  QUAIS AS PRIMEIRAS FORMAS DE ESCRITA?  DE QUE MANEIRA OS POVOS ANTIGOS REPRESENTAVAM OS NÚMEROS?  COMO OS POVOS EGÍPCIOS ESCREVIAM OS NÚMEROS SEM UTILIZAR OS HIERÓGLIFOS?  COMO ERA O SISTEMA NUMÉRICO DOS CHINESES? E DOS BABILÔNICOS?  E DOS MAIAS?  E O NOSSO SISTEMA DE NUMERAÇÃO, ONDE ELE SURGIU? QUAL FOI O PRIMEIRO NÚMERO INVENTADO? CONTE COMO OS HINDUS INVENTARAM O ZERO E POR QUÊ?  FALAR SOBRE O SISTEMA DE NUMERAÇÃO ROMANO. QUE SÍMBOLOS FORAM ESCOLHIDOS PARA REPRESENTAR OS NÚMEROS? ENFIM, PODEMOS EXPLORAR COM VÁRIAS PERGUNTAS.</a:t>
            </a:r>
            <a:endParaRPr lang="pt-BR" sz="2000" b="1" dirty="0">
              <a:latin typeface="Comic Sans MS" pitchFamily="66" charset="0"/>
              <a:ea typeface="Calibri"/>
              <a:cs typeface="Times New Roman"/>
            </a:endParaRPr>
          </a:p>
        </p:txBody>
      </p:sp>
    </p:spTree>
    <p:extLst>
      <p:ext uri="{BB962C8B-B14F-4D97-AF65-F5344CB8AC3E}">
        <p14:creationId xmlns="" xmlns:p14="http://schemas.microsoft.com/office/powerpoint/2010/main" val="2833579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79512" y="692696"/>
            <a:ext cx="8784976" cy="5804474"/>
          </a:xfrm>
          <a:prstGeom prst="rect">
            <a:avLst/>
          </a:prstGeom>
        </p:spPr>
        <p:txBody>
          <a:bodyPr wrap="square">
            <a:spAutoFit/>
          </a:bodyPr>
          <a:lstStyle/>
          <a:p>
            <a:pPr algn="ctr">
              <a:lnSpc>
                <a:spcPct val="115000"/>
              </a:lnSpc>
              <a:spcAft>
                <a:spcPts val="0"/>
              </a:spcAft>
            </a:pPr>
            <a:r>
              <a:rPr lang="pt-BR" b="1" dirty="0" smtClean="0">
                <a:latin typeface="Comic Sans MS" pitchFamily="66" charset="0"/>
                <a:ea typeface="Calibri"/>
                <a:cs typeface="Times New Roman"/>
              </a:rPr>
              <a:t>AO FINAL DA ATIVIDADE DE PESQUISA, OS GRUPOS DEVEM ELABORAR UMA HISTÓRIA EM QUADRINHO PARA REPRESENTAR O QUE ENCONTRARAM. </a:t>
            </a:r>
          </a:p>
          <a:p>
            <a:pPr algn="ctr">
              <a:lnSpc>
                <a:spcPct val="115000"/>
              </a:lnSpc>
              <a:spcAft>
                <a:spcPts val="0"/>
              </a:spcAft>
            </a:pPr>
            <a:r>
              <a:rPr lang="pt-BR" b="1" dirty="0" smtClean="0">
                <a:latin typeface="Comic Sans MS" pitchFamily="66" charset="0"/>
                <a:ea typeface="Calibri"/>
                <a:cs typeface="Times New Roman"/>
              </a:rPr>
              <a:t>PARA PRODUÇÃO DAS HISTÓRIAS PODERÁ SER UTILIZADO O SOFTWARE HAGÁQUE, DISPONÍVEL PARA DOWNLOAD EM:  </a:t>
            </a:r>
            <a:r>
              <a:rPr lang="pt-BR" b="1" u="sng" dirty="0" smtClean="0">
                <a:solidFill>
                  <a:srgbClr val="0000FF"/>
                </a:solidFill>
                <a:latin typeface="Comic Sans MS" pitchFamily="66" charset="0"/>
                <a:ea typeface="Calibri"/>
                <a:cs typeface="Times New Roman"/>
                <a:hlinkClick r:id="rId2"/>
              </a:rPr>
              <a:t>HTTP://PAN.NIED.UNICAMP.BR/~HAGAQUE/EXPLICACAO.PHP?LANG=PT-BR</a:t>
            </a:r>
            <a:r>
              <a:rPr lang="pt-BR" b="1" dirty="0" smtClean="0">
                <a:latin typeface="Comic Sans MS" pitchFamily="66" charset="0"/>
                <a:ea typeface="Calibri"/>
                <a:cs typeface="Times New Roman"/>
              </a:rPr>
              <a:t>  ESTE SOFTWARE É UM EDITOR DE HISTÓRIAS EM QUADRINHOS DISTRIBUÍDO GRATUITAMENTE. POSSUI UM BANCO DE IMAGENS COM OS DIVERSOS COMPONENTES PARA A CONSTRUÇÃO DE UMA HISTÓRIA (CENÁRIO, PERSONAGENS, BALÕES, ETC) E VÁRIOS RECURSOS DE EDIÇÃO DESTAS IMAGENS. </a:t>
            </a:r>
          </a:p>
          <a:p>
            <a:pPr algn="ctr">
              <a:lnSpc>
                <a:spcPct val="115000"/>
              </a:lnSpc>
              <a:spcAft>
                <a:spcPts val="0"/>
              </a:spcAft>
            </a:pPr>
            <a:r>
              <a:rPr lang="pt-BR" b="1" dirty="0" smtClean="0">
                <a:latin typeface="Comic Sans MS" pitchFamily="66" charset="0"/>
                <a:ea typeface="Calibri"/>
                <a:cs typeface="Times New Roman"/>
              </a:rPr>
              <a:t> AO FINAL DAS PRODUÇÕES, PROPOR UMA RODADA DE APRESENTAÇÃO, IDENTIFICANDO OS CONCEITOS E CURIOSIDADES DA HISTÓRIA DOS NÚMEROS APRESENTADOS NAS TIRINHAS PELOS ALUNOS. LEMBRANDO QUE TUDO QUE ENCONTRARAM DIZ RESPEITO À ORIGEM DO SISTEMA DE NUMERAÇÃO ROMANO QUE TEMOS HOJE. OS MATERIAIS PODEM FICAR EXPOSTOS NO MURAL DA ESCOLA OU DA SALA DE AULA. </a:t>
            </a:r>
            <a:endParaRPr lang="pt-BR" b="1" dirty="0">
              <a:latin typeface="Comic Sans MS" pitchFamily="66" charset="0"/>
              <a:ea typeface="Calibri"/>
              <a:cs typeface="Times New Roman"/>
            </a:endParaRPr>
          </a:p>
        </p:txBody>
      </p:sp>
    </p:spTree>
    <p:extLst>
      <p:ext uri="{BB962C8B-B14F-4D97-AF65-F5344CB8AC3E}">
        <p14:creationId xmlns="" xmlns:p14="http://schemas.microsoft.com/office/powerpoint/2010/main" val="31430274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23528" y="908720"/>
            <a:ext cx="8064896" cy="3886000"/>
          </a:xfrm>
          <a:prstGeom prst="rect">
            <a:avLst/>
          </a:prstGeom>
        </p:spPr>
        <p:txBody>
          <a:bodyPr wrap="square">
            <a:spAutoFit/>
          </a:bodyPr>
          <a:lstStyle/>
          <a:p>
            <a:pPr algn="ctr">
              <a:lnSpc>
                <a:spcPct val="115000"/>
              </a:lnSpc>
              <a:spcAft>
                <a:spcPts val="0"/>
              </a:spcAft>
            </a:pPr>
            <a:r>
              <a:rPr lang="pt-BR" sz="2400" b="1" dirty="0" smtClean="0">
                <a:latin typeface="Comic Sans MS" pitchFamily="66" charset="0"/>
                <a:ea typeface="Calibri"/>
                <a:cs typeface="Times New Roman"/>
              </a:rPr>
              <a:t>3ª ETAPA: ASSISTIR COM OS ALUNOS O VÍDEO CONJUNTOS NUMÉRICOS, DISPONÍVEL EM: </a:t>
            </a:r>
            <a:r>
              <a:rPr lang="pt-BR" sz="2400" b="1" u="sng" dirty="0" smtClean="0">
                <a:solidFill>
                  <a:srgbClr val="0000FF"/>
                </a:solidFill>
                <a:latin typeface="Comic Sans MS" pitchFamily="66" charset="0"/>
                <a:ea typeface="Calibri"/>
                <a:cs typeface="Times New Roman"/>
                <a:hlinkClick r:id="rId2"/>
              </a:rPr>
              <a:t>HTTP://OBJETOSEDUCACIONAIS2.MEC.GOV.BR/HANDLE/MEC/8797</a:t>
            </a:r>
            <a:r>
              <a:rPr lang="pt-BR" sz="2400" b="1" dirty="0" smtClean="0">
                <a:latin typeface="Comic Sans MS" pitchFamily="66" charset="0"/>
                <a:ea typeface="Calibri"/>
                <a:cs typeface="Times New Roman"/>
              </a:rPr>
              <a:t>, QUE APRESENTA A IDEIA DE CONJUNTOS E DE ELEMENTOS. A PARTIR DESSE VÍDEO ENCAMINHAR O CONTEÚDO PROPICIANDO AOS ALUNOS IDENTIFICAR NOS CONJUNTOS, OS NÚMEROS INTEIROS, RACIONAIS, IRRACIONAIS E REAIS. </a:t>
            </a:r>
            <a:endParaRPr lang="pt-BR" sz="2400" b="1" dirty="0">
              <a:latin typeface="Comic Sans MS" pitchFamily="66" charset="0"/>
              <a:ea typeface="Calibri"/>
              <a:cs typeface="Times New Roman"/>
            </a:endParaRPr>
          </a:p>
        </p:txBody>
      </p:sp>
    </p:spTree>
    <p:extLst>
      <p:ext uri="{BB962C8B-B14F-4D97-AF65-F5344CB8AC3E}">
        <p14:creationId xmlns="" xmlns:p14="http://schemas.microsoft.com/office/powerpoint/2010/main" val="18626694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115616" y="1268760"/>
            <a:ext cx="7272808" cy="3277820"/>
          </a:xfrm>
          <a:prstGeom prst="rect">
            <a:avLst/>
          </a:prstGeom>
        </p:spPr>
        <p:txBody>
          <a:bodyPr wrap="square">
            <a:spAutoFit/>
          </a:bodyPr>
          <a:lstStyle/>
          <a:p>
            <a:pPr algn="ctr">
              <a:lnSpc>
                <a:spcPct val="115000"/>
              </a:lnSpc>
              <a:spcAft>
                <a:spcPts val="0"/>
              </a:spcAft>
            </a:pPr>
            <a:r>
              <a:rPr lang="pt-BR" sz="3600" dirty="0" smtClean="0">
                <a:latin typeface="Comic Sans MS" pitchFamily="66" charset="0"/>
                <a:ea typeface="Calibri"/>
                <a:cs typeface="Times New Roman"/>
              </a:rPr>
              <a:t>4ª ETAPA: ENCAMINHAR OS ALUNOS PARA O DESENVOLVIMENTO DAS ATIVIDADES DO CADERNO DO ALUNO. </a:t>
            </a:r>
            <a:endParaRPr lang="pt-BR" sz="3600" dirty="0">
              <a:latin typeface="Comic Sans MS" pitchFamily="66" charset="0"/>
              <a:ea typeface="Calibri"/>
              <a:cs typeface="Times New Roman"/>
            </a:endParaRPr>
          </a:p>
        </p:txBody>
      </p:sp>
    </p:spTree>
    <p:extLst>
      <p:ext uri="{BB962C8B-B14F-4D97-AF65-F5344CB8AC3E}">
        <p14:creationId xmlns="" xmlns:p14="http://schemas.microsoft.com/office/powerpoint/2010/main" val="1296029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algn="ctr">
              <a:lnSpc>
                <a:spcPct val="115000"/>
              </a:lnSpc>
              <a:spcAft>
                <a:spcPts val="1000"/>
              </a:spcAft>
            </a:pPr>
            <a:endParaRPr lang="pt-BR" sz="4000" b="1" dirty="0" smtClean="0">
              <a:latin typeface="Comic Sans MS" pitchFamily="66" charset="0"/>
              <a:ea typeface="Calibri"/>
              <a:cs typeface="Times New Roman"/>
            </a:endParaRPr>
          </a:p>
          <a:p>
            <a:pPr algn="ctr">
              <a:lnSpc>
                <a:spcPct val="115000"/>
              </a:lnSpc>
              <a:spcAft>
                <a:spcPts val="1000"/>
              </a:spcAft>
            </a:pPr>
            <a:r>
              <a:rPr lang="pt-BR" sz="4000" b="1" dirty="0" smtClean="0">
                <a:latin typeface="Comic Sans MS" pitchFamily="66" charset="0"/>
                <a:ea typeface="Calibri"/>
                <a:cs typeface="Times New Roman"/>
              </a:rPr>
              <a:t>CONTEÚDO:</a:t>
            </a:r>
            <a:r>
              <a:rPr lang="pt-BR" sz="4000" dirty="0" smtClean="0">
                <a:latin typeface="Comic Sans MS" pitchFamily="66" charset="0"/>
                <a:ea typeface="Calibri"/>
                <a:cs typeface="Times New Roman"/>
              </a:rPr>
              <a:t>AMPLIAÇÕES </a:t>
            </a:r>
            <a:r>
              <a:rPr lang="pt-BR" sz="4000" dirty="0">
                <a:latin typeface="Comic Sans MS" pitchFamily="66" charset="0"/>
                <a:ea typeface="Calibri"/>
                <a:cs typeface="Times New Roman"/>
              </a:rPr>
              <a:t>DOS CONJUNTOS NUMÉRICOS (NATURAIS AOS REAIS).</a:t>
            </a:r>
          </a:p>
          <a:p>
            <a:pPr algn="ctr"/>
            <a:endParaRPr lang="pt-BR" sz="4000" b="1" dirty="0">
              <a:solidFill>
                <a:prstClr val="black"/>
              </a:solidFill>
              <a:latin typeface="Comic Sans MS" pitchFamily="66" charset="0"/>
              <a:ea typeface="Calibri"/>
              <a:cs typeface="Times New Roman"/>
            </a:endParaRPr>
          </a:p>
        </p:txBody>
      </p:sp>
      <p:sp>
        <p:nvSpPr>
          <p:cNvPr id="2" name="Título 1"/>
          <p:cNvSpPr>
            <a:spLocks noGrp="1"/>
          </p:cNvSpPr>
          <p:nvPr>
            <p:ph type="title"/>
          </p:nvPr>
        </p:nvSpPr>
        <p:spPr/>
        <p:txBody>
          <a:bodyPr>
            <a:normAutofit fontScale="90000"/>
          </a:bodyPr>
          <a:lstStyle/>
          <a:p>
            <a:pPr>
              <a:lnSpc>
                <a:spcPct val="115000"/>
              </a:lnSpc>
              <a:spcAft>
                <a:spcPts val="1000"/>
              </a:spcAft>
            </a:pPr>
            <a:r>
              <a:rPr lang="pt-BR" b="1" dirty="0" smtClean="0">
                <a:ea typeface="Calibri"/>
                <a:cs typeface="Times New Roman"/>
              </a:rPr>
              <a:t/>
            </a:r>
            <a:br>
              <a:rPr lang="pt-BR" b="1" dirty="0" smtClean="0">
                <a:ea typeface="Calibri"/>
                <a:cs typeface="Times New Roman"/>
              </a:rPr>
            </a:br>
            <a:r>
              <a:rPr lang="pt-BR" b="1" dirty="0" smtClean="0">
                <a:ea typeface="Calibri"/>
                <a:cs typeface="Times New Roman"/>
              </a:rPr>
              <a:t/>
            </a:r>
            <a:br>
              <a:rPr lang="pt-BR" b="1" dirty="0" smtClean="0">
                <a:ea typeface="Calibri"/>
                <a:cs typeface="Times New Roman"/>
              </a:rPr>
            </a:br>
            <a:r>
              <a:rPr lang="pt-BR" b="1" dirty="0">
                <a:ea typeface="Calibri"/>
                <a:cs typeface="Times New Roman"/>
              </a:rPr>
              <a:t/>
            </a:r>
            <a:br>
              <a:rPr lang="pt-BR" b="1" dirty="0">
                <a:ea typeface="Calibri"/>
                <a:cs typeface="Times New Roman"/>
              </a:rPr>
            </a:br>
            <a:r>
              <a:rPr lang="pt-BR" b="1" dirty="0" smtClean="0">
                <a:ea typeface="Calibri"/>
                <a:cs typeface="Times New Roman"/>
              </a:rPr>
              <a:t/>
            </a:r>
            <a:br>
              <a:rPr lang="pt-BR" b="1" dirty="0" smtClean="0">
                <a:ea typeface="Calibri"/>
                <a:cs typeface="Times New Roman"/>
              </a:rPr>
            </a:br>
            <a:r>
              <a:rPr lang="pt-BR" b="1" dirty="0" smtClean="0">
                <a:solidFill>
                  <a:prstClr val="black"/>
                </a:solidFill>
                <a:latin typeface="Comic Sans MS" pitchFamily="66" charset="0"/>
                <a:ea typeface="Calibri"/>
                <a:cs typeface="Times New Roman"/>
              </a:rPr>
              <a:t>TEMA</a:t>
            </a:r>
            <a:r>
              <a:rPr lang="pt-BR" b="1" dirty="0">
                <a:solidFill>
                  <a:prstClr val="black"/>
                </a:solidFill>
                <a:latin typeface="Comic Sans MS" pitchFamily="66" charset="0"/>
                <a:ea typeface="Calibri"/>
                <a:cs typeface="Times New Roman"/>
              </a:rPr>
              <a:t>:</a:t>
            </a:r>
            <a:r>
              <a:rPr lang="pt-BR" dirty="0">
                <a:solidFill>
                  <a:prstClr val="black"/>
                </a:solidFill>
                <a:latin typeface="Comic Sans MS" pitchFamily="66" charset="0"/>
                <a:ea typeface="Calibri"/>
                <a:cs typeface="Times New Roman"/>
              </a:rPr>
              <a:t> NÚMEROS</a:t>
            </a:r>
            <a:r>
              <a:rPr lang="pt-BR" dirty="0">
                <a:solidFill>
                  <a:prstClr val="black"/>
                </a:solidFill>
                <a:ea typeface="Calibri"/>
                <a:cs typeface="Times New Roman"/>
              </a:rPr>
              <a:t/>
            </a:r>
            <a:br>
              <a:rPr lang="pt-BR" dirty="0">
                <a:solidFill>
                  <a:prstClr val="black"/>
                </a:solidFill>
                <a:ea typeface="Calibri"/>
                <a:cs typeface="Times New Roman"/>
              </a:rPr>
            </a:br>
            <a:r>
              <a:rPr lang="pt-BR" b="1" dirty="0">
                <a:ea typeface="Calibri"/>
                <a:cs typeface="Times New Roman"/>
              </a:rPr>
              <a:t/>
            </a:r>
            <a:br>
              <a:rPr lang="pt-BR" b="1" dirty="0">
                <a:ea typeface="Calibri"/>
                <a:cs typeface="Times New Roman"/>
              </a:rPr>
            </a:br>
            <a:r>
              <a:rPr lang="pt-BR" b="1" dirty="0" smtClean="0">
                <a:ea typeface="Calibri"/>
                <a:cs typeface="Times New Roman"/>
              </a:rPr>
              <a:t/>
            </a:r>
            <a:br>
              <a:rPr lang="pt-BR" b="1" dirty="0" smtClean="0">
                <a:ea typeface="Calibri"/>
                <a:cs typeface="Times New Roman"/>
              </a:rPr>
            </a:br>
            <a:endParaRPr lang="pt-BR" dirty="0">
              <a:ea typeface="Calibri"/>
              <a:cs typeface="Times New Roman"/>
            </a:endParaRPr>
          </a:p>
        </p:txBody>
      </p:sp>
      <p:pic>
        <p:nvPicPr>
          <p:cNvPr id="8"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008" y="54267"/>
            <a:ext cx="1403648" cy="13585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68344" y="5454867"/>
            <a:ext cx="1403648" cy="13585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2635321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23528" y="476672"/>
            <a:ext cx="8111752" cy="6392519"/>
          </a:xfrm>
          <a:prstGeom prst="rect">
            <a:avLst/>
          </a:prstGeom>
        </p:spPr>
        <p:txBody>
          <a:bodyPr wrap="square">
            <a:spAutoFit/>
          </a:bodyPr>
          <a:lstStyle/>
          <a:p>
            <a:pPr algn="ctr">
              <a:lnSpc>
                <a:spcPct val="115000"/>
              </a:lnSpc>
              <a:spcAft>
                <a:spcPts val="0"/>
              </a:spcAft>
            </a:pPr>
            <a:r>
              <a:rPr lang="pt-BR" b="1" dirty="0" smtClean="0">
                <a:latin typeface="Comic Sans MS" pitchFamily="66" charset="0"/>
                <a:ea typeface="Calibri"/>
                <a:cs typeface="Times New Roman"/>
              </a:rPr>
              <a:t>REFERENCIAL TEÓRICO:</a:t>
            </a:r>
          </a:p>
          <a:p>
            <a:pPr>
              <a:lnSpc>
                <a:spcPct val="115000"/>
              </a:lnSpc>
              <a:spcAft>
                <a:spcPts val="0"/>
              </a:spcAft>
            </a:pPr>
            <a:r>
              <a:rPr lang="pt-BR" sz="1200" dirty="0" smtClean="0">
                <a:latin typeface="Comic Sans MS" pitchFamily="66" charset="0"/>
                <a:ea typeface="Calibri"/>
                <a:cs typeface="Times New Roman"/>
              </a:rPr>
              <a:t>A matemática através dos tempos, </a:t>
            </a:r>
            <a:r>
              <a:rPr lang="pt-BR" sz="1200" dirty="0" err="1" smtClean="0">
                <a:latin typeface="Comic Sans MS" pitchFamily="66" charset="0"/>
                <a:ea typeface="Calibri"/>
                <a:cs typeface="Times New Roman"/>
              </a:rPr>
              <a:t>berlinghoff</a:t>
            </a:r>
            <a:r>
              <a:rPr lang="pt-BR" sz="1200" dirty="0" smtClean="0">
                <a:latin typeface="Comic Sans MS" pitchFamily="66" charset="0"/>
                <a:ea typeface="Calibri"/>
                <a:cs typeface="Times New Roman"/>
              </a:rPr>
              <a:t>, </a:t>
            </a:r>
            <a:r>
              <a:rPr lang="pt-BR" sz="1200" dirty="0" err="1" smtClean="0">
                <a:latin typeface="Comic Sans MS" pitchFamily="66" charset="0"/>
                <a:ea typeface="Calibri"/>
                <a:cs typeface="Times New Roman"/>
              </a:rPr>
              <a:t>william</a:t>
            </a:r>
            <a:r>
              <a:rPr lang="pt-BR" sz="1200" dirty="0" smtClean="0">
                <a:latin typeface="Comic Sans MS" pitchFamily="66" charset="0"/>
                <a:ea typeface="Calibri"/>
                <a:cs typeface="Times New Roman"/>
              </a:rPr>
              <a:t> p. 2ªed. São </a:t>
            </a:r>
            <a:r>
              <a:rPr lang="pt-BR" sz="1200" dirty="0" err="1" smtClean="0">
                <a:latin typeface="Comic Sans MS" pitchFamily="66" charset="0"/>
                <a:ea typeface="Calibri"/>
                <a:cs typeface="Times New Roman"/>
              </a:rPr>
              <a:t>paulo</a:t>
            </a:r>
            <a:r>
              <a:rPr lang="pt-BR" sz="1200" dirty="0" smtClean="0">
                <a:latin typeface="Comic Sans MS" pitchFamily="66" charset="0"/>
                <a:ea typeface="Calibri"/>
                <a:cs typeface="Times New Roman"/>
              </a:rPr>
              <a:t>: </a:t>
            </a:r>
            <a:r>
              <a:rPr lang="pt-BR" sz="1200" dirty="0" err="1" smtClean="0">
                <a:latin typeface="Comic Sans MS" pitchFamily="66" charset="0"/>
                <a:ea typeface="Calibri"/>
                <a:cs typeface="Times New Roman"/>
              </a:rPr>
              <a:t>blucher</a:t>
            </a:r>
            <a:r>
              <a:rPr lang="pt-BR" sz="1200" dirty="0" smtClean="0">
                <a:latin typeface="Comic Sans MS" pitchFamily="66" charset="0"/>
                <a:ea typeface="Calibri"/>
                <a:cs typeface="Times New Roman"/>
              </a:rPr>
              <a:t>, 2010.</a:t>
            </a:r>
          </a:p>
          <a:p>
            <a:pPr>
              <a:lnSpc>
                <a:spcPct val="115000"/>
              </a:lnSpc>
              <a:spcAft>
                <a:spcPts val="0"/>
              </a:spcAft>
            </a:pPr>
            <a:r>
              <a:rPr lang="pt-BR" sz="1200" dirty="0" smtClean="0">
                <a:latin typeface="Comic Sans MS" pitchFamily="66" charset="0"/>
                <a:ea typeface="Calibri"/>
                <a:cs typeface="Times New Roman"/>
              </a:rPr>
              <a:t>Caderno do </a:t>
            </a:r>
            <a:r>
              <a:rPr lang="pt-BR" sz="1200" dirty="0" err="1" smtClean="0">
                <a:latin typeface="Comic Sans MS" pitchFamily="66" charset="0"/>
                <a:ea typeface="Calibri"/>
                <a:cs typeface="Times New Roman"/>
              </a:rPr>
              <a:t>professor:matemática</a:t>
            </a:r>
            <a:r>
              <a:rPr lang="pt-BR" sz="1200" dirty="0" smtClean="0">
                <a:latin typeface="Comic Sans MS" pitchFamily="66" charset="0"/>
                <a:ea typeface="Calibri"/>
                <a:cs typeface="Times New Roman"/>
              </a:rPr>
              <a:t>, ensino fundamental – 8ªsérie, volume 1 secretária da educação – são </a:t>
            </a:r>
            <a:r>
              <a:rPr lang="pt-BR" sz="1200" dirty="0" err="1" smtClean="0">
                <a:latin typeface="Comic Sans MS" pitchFamily="66" charset="0"/>
                <a:ea typeface="Calibri"/>
                <a:cs typeface="Times New Roman"/>
              </a:rPr>
              <a:t>paulo:see</a:t>
            </a:r>
            <a:r>
              <a:rPr lang="pt-BR" sz="1200" dirty="0" smtClean="0">
                <a:latin typeface="Comic Sans MS" pitchFamily="66" charset="0"/>
                <a:ea typeface="Calibri"/>
                <a:cs typeface="Times New Roman"/>
              </a:rPr>
              <a:t>, 2009.</a:t>
            </a:r>
          </a:p>
          <a:p>
            <a:pPr>
              <a:lnSpc>
                <a:spcPct val="115000"/>
              </a:lnSpc>
              <a:spcAft>
                <a:spcPts val="0"/>
              </a:spcAft>
            </a:pPr>
            <a:r>
              <a:rPr lang="pt-BR" sz="1200" dirty="0" smtClean="0">
                <a:latin typeface="Comic Sans MS" pitchFamily="66" charset="0"/>
                <a:ea typeface="Calibri"/>
                <a:cs typeface="Times New Roman"/>
              </a:rPr>
              <a:t>O ensino da matemática hoje: enfoques, sentidos e desafios, </a:t>
            </a:r>
            <a:r>
              <a:rPr lang="pt-BR" sz="1200" dirty="0" err="1" smtClean="0">
                <a:latin typeface="Comic Sans MS" pitchFamily="66" charset="0"/>
                <a:ea typeface="Calibri"/>
                <a:cs typeface="Times New Roman"/>
              </a:rPr>
              <a:t>sadovsky,patricia</a:t>
            </a:r>
            <a:r>
              <a:rPr lang="pt-BR" sz="1200" dirty="0" smtClean="0">
                <a:latin typeface="Comic Sans MS" pitchFamily="66" charset="0"/>
                <a:ea typeface="Calibri"/>
                <a:cs typeface="Times New Roman"/>
              </a:rPr>
              <a:t>, 1ªed, são </a:t>
            </a:r>
            <a:r>
              <a:rPr lang="pt-BR" sz="1200" dirty="0" err="1" smtClean="0">
                <a:latin typeface="Comic Sans MS" pitchFamily="66" charset="0"/>
                <a:ea typeface="Calibri"/>
                <a:cs typeface="Times New Roman"/>
              </a:rPr>
              <a:t>paulo</a:t>
            </a:r>
            <a:r>
              <a:rPr lang="pt-BR" sz="1200" dirty="0" smtClean="0">
                <a:latin typeface="Comic Sans MS" pitchFamily="66" charset="0"/>
                <a:ea typeface="Calibri"/>
                <a:cs typeface="Times New Roman"/>
              </a:rPr>
              <a:t>: </a:t>
            </a:r>
            <a:r>
              <a:rPr lang="pt-BR" sz="1200" dirty="0" err="1" smtClean="0">
                <a:latin typeface="Comic Sans MS" pitchFamily="66" charset="0"/>
                <a:ea typeface="Calibri"/>
                <a:cs typeface="Times New Roman"/>
              </a:rPr>
              <a:t>atica</a:t>
            </a:r>
            <a:r>
              <a:rPr lang="pt-BR" sz="1200" dirty="0" smtClean="0">
                <a:latin typeface="Comic Sans MS" pitchFamily="66" charset="0"/>
                <a:ea typeface="Calibri"/>
                <a:cs typeface="Times New Roman"/>
              </a:rPr>
              <a:t>, 2010</a:t>
            </a:r>
            <a:r>
              <a:rPr lang="pt-BR" sz="1200" b="1" dirty="0" smtClean="0">
                <a:latin typeface="Comic Sans MS" pitchFamily="66" charset="0"/>
                <a:ea typeface="Calibri"/>
                <a:cs typeface="Times New Roman"/>
              </a:rPr>
              <a:t>.</a:t>
            </a:r>
          </a:p>
          <a:p>
            <a:pPr>
              <a:lnSpc>
                <a:spcPct val="115000"/>
              </a:lnSpc>
              <a:spcAft>
                <a:spcPts val="0"/>
              </a:spcAft>
            </a:pPr>
            <a:r>
              <a:rPr lang="pt-BR" sz="1200" dirty="0" smtClean="0">
                <a:solidFill>
                  <a:prstClr val="black"/>
                </a:solidFill>
                <a:latin typeface="Comic Sans MS" pitchFamily="66" charset="0"/>
              </a:rPr>
              <a:t>Disponível </a:t>
            </a:r>
            <a:r>
              <a:rPr lang="pt-BR" sz="1200" dirty="0">
                <a:solidFill>
                  <a:prstClr val="black"/>
                </a:solidFill>
                <a:latin typeface="Comic Sans MS" pitchFamily="66" charset="0"/>
              </a:rPr>
              <a:t>em: </a:t>
            </a:r>
            <a:r>
              <a:rPr lang="pt-BR" sz="1200" u="sng" dirty="0" smtClean="0">
                <a:solidFill>
                  <a:srgbClr val="0000FF"/>
                </a:solidFill>
                <a:latin typeface="Comic Sans MS" pitchFamily="66" charset="0"/>
                <a:ea typeface="Calibri"/>
                <a:cs typeface="Times New Roman"/>
                <a:hlinkClick r:id="rId2"/>
              </a:rPr>
              <a:t>http://goo.gl/dYFqf</a:t>
            </a:r>
            <a:r>
              <a:rPr lang="pt-BR" sz="1200" dirty="0" smtClean="0">
                <a:latin typeface="Comic Sans MS" pitchFamily="66" charset="0"/>
                <a:ea typeface="Calibri"/>
                <a:cs typeface="Times New Roman"/>
              </a:rPr>
              <a:t>., acesso em 22 de julho de 2013.</a:t>
            </a:r>
          </a:p>
          <a:p>
            <a:pPr lvl="0">
              <a:lnSpc>
                <a:spcPct val="115000"/>
              </a:lnSpc>
            </a:pPr>
            <a:r>
              <a:rPr lang="pt-BR" sz="1200" dirty="0">
                <a:solidFill>
                  <a:prstClr val="black"/>
                </a:solidFill>
                <a:latin typeface="Comic Sans MS" pitchFamily="66" charset="0"/>
              </a:rPr>
              <a:t>Disponível em: </a:t>
            </a:r>
            <a:r>
              <a:rPr lang="pt-BR" sz="1200" u="sng" dirty="0" smtClean="0">
                <a:solidFill>
                  <a:srgbClr val="0000FF"/>
                </a:solidFill>
                <a:latin typeface="Comic Sans MS" pitchFamily="66" charset="0"/>
                <a:ea typeface="Calibri"/>
                <a:cs typeface="Times New Roman"/>
                <a:hlinkClick r:id="rId3"/>
              </a:rPr>
              <a:t>http</a:t>
            </a:r>
            <a:r>
              <a:rPr lang="pt-BR" sz="1200" u="sng" dirty="0">
                <a:solidFill>
                  <a:srgbClr val="0000FF"/>
                </a:solidFill>
                <a:latin typeface="Comic Sans MS" pitchFamily="66" charset="0"/>
                <a:ea typeface="Calibri"/>
                <a:cs typeface="Times New Roman"/>
                <a:hlinkClick r:id="rId3"/>
              </a:rPr>
              <a:t>://pan.nied.unicamp.br/~</a:t>
            </a:r>
            <a:r>
              <a:rPr lang="pt-BR" sz="1200" u="sng" dirty="0" smtClean="0">
                <a:solidFill>
                  <a:srgbClr val="0000FF"/>
                </a:solidFill>
                <a:latin typeface="Comic Sans MS" pitchFamily="66" charset="0"/>
                <a:ea typeface="Calibri"/>
                <a:cs typeface="Times New Roman"/>
                <a:hlinkClick r:id="rId3"/>
              </a:rPr>
              <a:t>hagaque/explicacao.php?lang=pt-BR</a:t>
            </a:r>
            <a:r>
              <a:rPr lang="pt-BR" sz="1200" u="sng" dirty="0" smtClean="0">
                <a:solidFill>
                  <a:srgbClr val="0000FF"/>
                </a:solidFill>
                <a:latin typeface="Comic Sans MS" pitchFamily="66" charset="0"/>
                <a:ea typeface="Calibri"/>
                <a:cs typeface="Times New Roman"/>
              </a:rPr>
              <a:t>,</a:t>
            </a:r>
            <a:r>
              <a:rPr lang="pt-BR" sz="1200" dirty="0">
                <a:solidFill>
                  <a:prstClr val="black"/>
                </a:solidFill>
                <a:latin typeface="Comic Sans MS" pitchFamily="66" charset="0"/>
                <a:ea typeface="Calibri"/>
                <a:cs typeface="Times New Roman"/>
              </a:rPr>
              <a:t> acesso em 22 de julho de 2013.</a:t>
            </a:r>
          </a:p>
          <a:p>
            <a:pPr lvl="0">
              <a:lnSpc>
                <a:spcPct val="115000"/>
              </a:lnSpc>
            </a:pPr>
            <a:r>
              <a:rPr lang="pt-BR" sz="1200" dirty="0">
                <a:solidFill>
                  <a:prstClr val="black"/>
                </a:solidFill>
                <a:latin typeface="Comic Sans MS" pitchFamily="66" charset="0"/>
              </a:rPr>
              <a:t>Disponível em: </a:t>
            </a:r>
            <a:r>
              <a:rPr lang="pt-BR" sz="1200" u="sng" dirty="0" smtClean="0">
                <a:solidFill>
                  <a:srgbClr val="0000FF"/>
                </a:solidFill>
                <a:latin typeface="Comic Sans MS" pitchFamily="66" charset="0"/>
                <a:ea typeface="Calibri"/>
                <a:cs typeface="Times New Roman"/>
                <a:hlinkClick r:id="rId4"/>
              </a:rPr>
              <a:t>http</a:t>
            </a:r>
            <a:r>
              <a:rPr lang="pt-BR" sz="1200" u="sng" dirty="0">
                <a:solidFill>
                  <a:srgbClr val="0000FF"/>
                </a:solidFill>
                <a:latin typeface="Comic Sans MS" pitchFamily="66" charset="0"/>
                <a:ea typeface="Calibri"/>
                <a:cs typeface="Times New Roman"/>
                <a:hlinkClick r:id="rId4"/>
              </a:rPr>
              <a:t>://</a:t>
            </a:r>
            <a:r>
              <a:rPr lang="pt-BR" sz="1200" u="sng" dirty="0" smtClean="0">
                <a:solidFill>
                  <a:srgbClr val="0000FF"/>
                </a:solidFill>
                <a:latin typeface="Comic Sans MS" pitchFamily="66" charset="0"/>
                <a:ea typeface="Calibri"/>
                <a:cs typeface="Times New Roman"/>
                <a:hlinkClick r:id="rId4"/>
              </a:rPr>
              <a:t>objetoseducacionais2.mec.gov.br/handle/mec/8797</a:t>
            </a:r>
            <a:r>
              <a:rPr lang="pt-BR" sz="1200" u="sng" dirty="0" smtClean="0">
                <a:solidFill>
                  <a:srgbClr val="0000FF"/>
                </a:solidFill>
                <a:latin typeface="Comic Sans MS" pitchFamily="66" charset="0"/>
                <a:ea typeface="Calibri"/>
                <a:cs typeface="Times New Roman"/>
              </a:rPr>
              <a:t>,</a:t>
            </a:r>
            <a:r>
              <a:rPr lang="pt-BR" sz="1200" dirty="0">
                <a:solidFill>
                  <a:prstClr val="black"/>
                </a:solidFill>
                <a:latin typeface="Comic Sans MS" pitchFamily="66" charset="0"/>
                <a:ea typeface="Calibri"/>
                <a:cs typeface="Times New Roman"/>
              </a:rPr>
              <a:t> acesso em 22 de julho de 2013.</a:t>
            </a:r>
          </a:p>
          <a:p>
            <a:pPr lvl="0">
              <a:lnSpc>
                <a:spcPct val="115000"/>
              </a:lnSpc>
            </a:pPr>
            <a:r>
              <a:rPr lang="pt-BR" sz="1200" dirty="0">
                <a:solidFill>
                  <a:prstClr val="black"/>
                </a:solidFill>
                <a:latin typeface="Comic Sans MS" pitchFamily="66" charset="0"/>
              </a:rPr>
              <a:t>Disponível em: </a:t>
            </a:r>
            <a:r>
              <a:rPr lang="pt-BR" sz="1200" u="sng" dirty="0" smtClean="0">
                <a:solidFill>
                  <a:srgbClr val="0000FF"/>
                </a:solidFill>
                <a:latin typeface="Comic Sans MS" pitchFamily="66" charset="0"/>
                <a:ea typeface="Calibri"/>
                <a:cs typeface="Times New Roman"/>
                <a:hlinkClick r:id="rId5"/>
              </a:rPr>
              <a:t>http</a:t>
            </a:r>
            <a:r>
              <a:rPr lang="pt-BR" sz="1200" u="sng" dirty="0">
                <a:solidFill>
                  <a:srgbClr val="0000FF"/>
                </a:solidFill>
                <a:latin typeface="Comic Sans MS" pitchFamily="66" charset="0"/>
                <a:ea typeface="Calibri"/>
                <a:cs typeface="Times New Roman"/>
                <a:hlinkClick r:id="rId5"/>
              </a:rPr>
              <a:t>://portaldoprofessor.mec.gov.br/fichaTecnicaAula.html?aula=35736</a:t>
            </a:r>
            <a:r>
              <a:rPr lang="pt-BR" sz="1200" dirty="0" smtClean="0">
                <a:latin typeface="Comic Sans MS" pitchFamily="66" charset="0"/>
                <a:ea typeface="Calibri"/>
                <a:cs typeface="Times New Roman"/>
              </a:rPr>
              <a:t>.</a:t>
            </a:r>
            <a:r>
              <a:rPr lang="pt-BR" sz="1200" dirty="0">
                <a:solidFill>
                  <a:prstClr val="black"/>
                </a:solidFill>
                <a:latin typeface="Comic Sans MS" pitchFamily="66" charset="0"/>
                <a:ea typeface="Calibri"/>
                <a:cs typeface="Times New Roman"/>
              </a:rPr>
              <a:t> acesso em 22 de julho de 2013.</a:t>
            </a:r>
          </a:p>
          <a:p>
            <a:pPr lvl="0">
              <a:lnSpc>
                <a:spcPct val="115000"/>
              </a:lnSpc>
            </a:pPr>
            <a:r>
              <a:rPr lang="pt-BR" sz="1200" dirty="0">
                <a:solidFill>
                  <a:prstClr val="black"/>
                </a:solidFill>
                <a:latin typeface="Comic Sans MS" pitchFamily="66" charset="0"/>
              </a:rPr>
              <a:t>Disponível em: </a:t>
            </a:r>
            <a:r>
              <a:rPr lang="pt-BR" sz="1200" u="sng" dirty="0" smtClean="0">
                <a:solidFill>
                  <a:srgbClr val="0000FF"/>
                </a:solidFill>
                <a:effectLst/>
                <a:latin typeface="Comic Sans MS" pitchFamily="66" charset="0"/>
                <a:ea typeface="Times New Roman"/>
                <a:cs typeface="Times New Roman"/>
                <a:hlinkClick r:id="rId6"/>
              </a:rPr>
              <a:t>http://goo.gl/8B9QB</a:t>
            </a:r>
            <a:r>
              <a:rPr lang="pt-BR" sz="1200" u="sng" dirty="0" smtClean="0">
                <a:solidFill>
                  <a:srgbClr val="0000FF"/>
                </a:solidFill>
                <a:effectLst/>
                <a:latin typeface="Comic Sans MS" pitchFamily="66" charset="0"/>
                <a:ea typeface="Times New Roman"/>
                <a:cs typeface="Times New Roman"/>
              </a:rPr>
              <a:t>, </a:t>
            </a:r>
            <a:r>
              <a:rPr lang="pt-BR" sz="1200" dirty="0">
                <a:solidFill>
                  <a:prstClr val="black"/>
                </a:solidFill>
                <a:latin typeface="Comic Sans MS" pitchFamily="66" charset="0"/>
                <a:ea typeface="Calibri"/>
                <a:cs typeface="Times New Roman"/>
              </a:rPr>
              <a:t>acesso em 22 de julho de 2013.</a:t>
            </a:r>
          </a:p>
          <a:p>
            <a:pPr lvl="0">
              <a:lnSpc>
                <a:spcPct val="115000"/>
              </a:lnSpc>
            </a:pPr>
            <a:r>
              <a:rPr lang="pt-BR" sz="1200" dirty="0">
                <a:solidFill>
                  <a:prstClr val="black"/>
                </a:solidFill>
                <a:latin typeface="Comic Sans MS" pitchFamily="66" charset="0"/>
              </a:rPr>
              <a:t>Disponível em: </a:t>
            </a:r>
            <a:r>
              <a:rPr lang="pt-BR" sz="1200" dirty="0">
                <a:latin typeface="Comic Sans MS" pitchFamily="66" charset="0"/>
                <a:ea typeface="Calibri"/>
                <a:cs typeface="Times New Roman"/>
              </a:rPr>
              <a:t> </a:t>
            </a:r>
            <a:r>
              <a:rPr lang="pt-BR" sz="1200" u="sng" dirty="0">
                <a:solidFill>
                  <a:srgbClr val="0000FF"/>
                </a:solidFill>
                <a:latin typeface="Comic Sans MS" pitchFamily="66" charset="0"/>
                <a:ea typeface="Calibri"/>
                <a:cs typeface="Times New Roman"/>
                <a:hlinkClick r:id="rId7"/>
              </a:rPr>
              <a:t>http://goo.gl/pNVta</a:t>
            </a:r>
            <a:r>
              <a:rPr lang="pt-BR" sz="1200" dirty="0" smtClean="0">
                <a:latin typeface="Comic Sans MS" pitchFamily="66" charset="0"/>
                <a:ea typeface="Calibri"/>
                <a:cs typeface="Times New Roman"/>
              </a:rPr>
              <a:t>.,</a:t>
            </a:r>
            <a:r>
              <a:rPr lang="pt-BR" sz="1200" dirty="0">
                <a:solidFill>
                  <a:prstClr val="black"/>
                </a:solidFill>
                <a:ea typeface="Calibri"/>
                <a:cs typeface="Times New Roman"/>
              </a:rPr>
              <a:t> acesso em 22 de julho de 2013.</a:t>
            </a:r>
          </a:p>
          <a:p>
            <a:pPr lvl="0">
              <a:lnSpc>
                <a:spcPct val="115000"/>
              </a:lnSpc>
            </a:pPr>
            <a:r>
              <a:rPr lang="pt-BR" sz="1200" dirty="0">
                <a:solidFill>
                  <a:prstClr val="black"/>
                </a:solidFill>
                <a:latin typeface="Comic Sans MS" pitchFamily="66" charset="0"/>
              </a:rPr>
              <a:t>Disponível em: </a:t>
            </a:r>
            <a:r>
              <a:rPr lang="pt-BR" sz="1200" dirty="0" smtClean="0">
                <a:latin typeface="Comic Sans MS" pitchFamily="66" charset="0"/>
                <a:ea typeface="Calibri"/>
                <a:cs typeface="Times New Roman"/>
                <a:hlinkClick r:id="rId8"/>
              </a:rPr>
              <a:t>http://portaldoprofessor.mec.gov.br/fichaTecnicaAula.html?aula=22107</a:t>
            </a:r>
            <a:r>
              <a:rPr lang="pt-BR" sz="1200" dirty="0" smtClean="0">
                <a:latin typeface="Comic Sans MS" pitchFamily="66" charset="0"/>
                <a:ea typeface="Calibri"/>
                <a:cs typeface="Times New Roman"/>
              </a:rPr>
              <a:t>,</a:t>
            </a:r>
            <a:r>
              <a:rPr lang="pt-BR" sz="1200" dirty="0">
                <a:solidFill>
                  <a:prstClr val="black"/>
                </a:solidFill>
                <a:ea typeface="Calibri"/>
                <a:cs typeface="Times New Roman"/>
              </a:rPr>
              <a:t> acesso em 22 de julho de 2013.</a:t>
            </a:r>
          </a:p>
          <a:p>
            <a:pPr lvl="0">
              <a:lnSpc>
                <a:spcPct val="115000"/>
              </a:lnSpc>
            </a:pPr>
            <a:r>
              <a:rPr lang="pt-BR" sz="1400" dirty="0">
                <a:solidFill>
                  <a:prstClr val="black"/>
                </a:solidFill>
                <a:latin typeface="Comic Sans MS" pitchFamily="66" charset="0"/>
              </a:rPr>
              <a:t>Disponível em: </a:t>
            </a:r>
            <a:r>
              <a:rPr lang="pt-BR" sz="1400" dirty="0" smtClean="0">
                <a:effectLst/>
                <a:latin typeface="Comic Sans MS" pitchFamily="66" charset="0"/>
                <a:hlinkClick r:id="rId9"/>
              </a:rPr>
              <a:t>http://www.educ.fc.ul.pt/docentes/opombo/seminario/algarismos/introducao.htm</a:t>
            </a:r>
            <a:r>
              <a:rPr lang="pt-BR" sz="1400" dirty="0" smtClean="0">
                <a:effectLst/>
                <a:latin typeface="Comic Sans MS" pitchFamily="66" charset="0"/>
              </a:rPr>
              <a:t>, </a:t>
            </a:r>
            <a:r>
              <a:rPr lang="pt-BR" sz="1400" dirty="0" smtClean="0">
                <a:solidFill>
                  <a:prstClr val="black"/>
                </a:solidFill>
                <a:ea typeface="Calibri"/>
                <a:cs typeface="Times New Roman"/>
              </a:rPr>
              <a:t>acesso </a:t>
            </a:r>
            <a:r>
              <a:rPr lang="pt-BR" sz="1400" dirty="0">
                <a:solidFill>
                  <a:prstClr val="black"/>
                </a:solidFill>
                <a:ea typeface="Calibri"/>
                <a:cs typeface="Times New Roman"/>
              </a:rPr>
              <a:t>em 22 de julho de 2013.</a:t>
            </a:r>
          </a:p>
          <a:p>
            <a:pPr lvl="0">
              <a:lnSpc>
                <a:spcPct val="115000"/>
              </a:lnSpc>
            </a:pPr>
            <a:r>
              <a:rPr lang="pt-BR" sz="1400" dirty="0" smtClean="0">
                <a:effectLst/>
                <a:latin typeface="Comic Sans MS" pitchFamily="66" charset="0"/>
              </a:rPr>
              <a:t> </a:t>
            </a:r>
            <a:r>
              <a:rPr lang="pt-BR" sz="1400" dirty="0" smtClean="0">
                <a:latin typeface="Comic Sans MS" pitchFamily="66" charset="0"/>
              </a:rPr>
              <a:t>Disponível em: </a:t>
            </a:r>
            <a:r>
              <a:rPr lang="pt-BR" sz="1400" dirty="0" smtClean="0">
                <a:latin typeface="Comic Sans MS" pitchFamily="66" charset="0"/>
                <a:hlinkClick r:id="rId10"/>
              </a:rPr>
              <a:t>http://portaldoprofessor.mec.gov.br/fichaTecnicaAula.html?aula=40564</a:t>
            </a:r>
            <a:r>
              <a:rPr lang="pt-BR" sz="1400" dirty="0" smtClean="0">
                <a:latin typeface="Comic Sans MS" pitchFamily="66" charset="0"/>
              </a:rPr>
              <a:t>, </a:t>
            </a:r>
            <a:r>
              <a:rPr lang="pt-BR" sz="1400" dirty="0">
                <a:solidFill>
                  <a:prstClr val="black"/>
                </a:solidFill>
                <a:ea typeface="Calibri"/>
                <a:cs typeface="Times New Roman"/>
              </a:rPr>
              <a:t>acesso em 22 de julho de 2013.</a:t>
            </a:r>
          </a:p>
          <a:p>
            <a:pPr lvl="0">
              <a:lnSpc>
                <a:spcPct val="115000"/>
              </a:lnSpc>
            </a:pPr>
            <a:r>
              <a:rPr lang="pt-BR" sz="1400" dirty="0" smtClean="0">
                <a:latin typeface="Comic Sans MS" pitchFamily="66" charset="0"/>
              </a:rPr>
              <a:t>Disponível em: </a:t>
            </a:r>
            <a:r>
              <a:rPr lang="pt-BR" sz="1400" dirty="0" smtClean="0">
                <a:latin typeface="Comic Sans MS" pitchFamily="66" charset="0"/>
                <a:hlinkClick r:id="rId11"/>
              </a:rPr>
              <a:t>http://portaldoprofessor.mec.gov.br/fichaTecnicaAula.html?aula=27843</a:t>
            </a:r>
            <a:r>
              <a:rPr lang="pt-BR" sz="1400" dirty="0" smtClean="0">
                <a:latin typeface="Comic Sans MS" pitchFamily="66" charset="0"/>
              </a:rPr>
              <a:t>, </a:t>
            </a:r>
            <a:r>
              <a:rPr lang="pt-BR" sz="1400" dirty="0">
                <a:solidFill>
                  <a:prstClr val="black"/>
                </a:solidFill>
                <a:ea typeface="Calibri"/>
                <a:cs typeface="Times New Roman"/>
              </a:rPr>
              <a:t>acesso em 22 de julho de 2013.</a:t>
            </a:r>
          </a:p>
          <a:p>
            <a:pPr lvl="0">
              <a:lnSpc>
                <a:spcPct val="115000"/>
              </a:lnSpc>
            </a:pPr>
            <a:r>
              <a:rPr lang="pt-BR" sz="1400" dirty="0" smtClean="0">
                <a:latin typeface="Comic Sans MS" pitchFamily="66" charset="0"/>
              </a:rPr>
              <a:t>Disponível em: </a:t>
            </a:r>
            <a:r>
              <a:rPr lang="pt-BR" sz="1400" dirty="0" smtClean="0">
                <a:latin typeface="Comic Sans MS" pitchFamily="66" charset="0"/>
                <a:hlinkClick r:id="rId12"/>
              </a:rPr>
              <a:t>http://www.lume.ufrgs.br/bitstream/handle/10183/23717/000743289.pdf?sequence=1</a:t>
            </a:r>
            <a:r>
              <a:rPr lang="pt-BR" sz="1400" dirty="0" smtClean="0">
                <a:latin typeface="Comic Sans MS" pitchFamily="66" charset="0"/>
              </a:rPr>
              <a:t>, </a:t>
            </a:r>
            <a:r>
              <a:rPr lang="pt-BR" sz="1400" dirty="0">
                <a:solidFill>
                  <a:prstClr val="black"/>
                </a:solidFill>
                <a:ea typeface="Calibri"/>
                <a:cs typeface="Times New Roman"/>
              </a:rPr>
              <a:t>acesso em 22 de julho de 2013.</a:t>
            </a:r>
          </a:p>
          <a:p>
            <a:pPr lvl="0">
              <a:lnSpc>
                <a:spcPct val="115000"/>
              </a:lnSpc>
            </a:pPr>
            <a:r>
              <a:rPr lang="pt-BR" sz="1400" dirty="0" smtClean="0"/>
              <a:t>Disponível em: </a:t>
            </a:r>
            <a:r>
              <a:rPr lang="pt-BR" sz="1400" dirty="0" smtClean="0">
                <a:hlinkClick r:id="rId13"/>
              </a:rPr>
              <a:t>http://cenfopmatematicasignificativa.files.wordpress.com/2010/06/cc45.pdf</a:t>
            </a:r>
            <a:r>
              <a:rPr lang="pt-BR" sz="1400" dirty="0" smtClean="0"/>
              <a:t>, </a:t>
            </a:r>
            <a:r>
              <a:rPr lang="pt-BR" sz="1400" dirty="0">
                <a:solidFill>
                  <a:prstClr val="black"/>
                </a:solidFill>
                <a:ea typeface="Calibri"/>
                <a:cs typeface="Times New Roman"/>
              </a:rPr>
              <a:t>acesso em 22 de julho de 2013.</a:t>
            </a:r>
          </a:p>
          <a:p>
            <a:pPr>
              <a:lnSpc>
                <a:spcPct val="115000"/>
              </a:lnSpc>
              <a:spcAft>
                <a:spcPts val="0"/>
              </a:spcAft>
            </a:pPr>
            <a:endParaRPr lang="pt-BR" sz="1400" b="1" dirty="0">
              <a:latin typeface="Comic Sans MS" pitchFamily="66" charset="0"/>
              <a:ea typeface="Calibri"/>
              <a:cs typeface="Times New Roman"/>
            </a:endParaRPr>
          </a:p>
        </p:txBody>
      </p:sp>
    </p:spTree>
    <p:extLst>
      <p:ext uri="{BB962C8B-B14F-4D97-AF65-F5344CB8AC3E}">
        <p14:creationId xmlns="" xmlns:p14="http://schemas.microsoft.com/office/powerpoint/2010/main" val="2563256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008" y="54267"/>
            <a:ext cx="1403648" cy="13585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Retângulo 1"/>
          <p:cNvSpPr/>
          <p:nvPr/>
        </p:nvSpPr>
        <p:spPr>
          <a:xfrm>
            <a:off x="323528" y="476672"/>
            <a:ext cx="8640960" cy="5509200"/>
          </a:xfrm>
          <a:prstGeom prst="rect">
            <a:avLst/>
          </a:prstGeom>
        </p:spPr>
        <p:txBody>
          <a:bodyPr wrap="square">
            <a:spAutoFit/>
          </a:bodyPr>
          <a:lstStyle/>
          <a:p>
            <a:pPr algn="ctr"/>
            <a:endParaRPr lang="pt-BR" sz="3200" b="1" dirty="0" smtClean="0">
              <a:latin typeface="Comic Sans MS" pitchFamily="66" charset="0"/>
            </a:endParaRPr>
          </a:p>
          <a:p>
            <a:pPr algn="ctr"/>
            <a:endParaRPr lang="pt-BR" sz="3200" b="1" dirty="0" smtClean="0">
              <a:latin typeface="Comic Sans MS" pitchFamily="66" charset="0"/>
            </a:endParaRPr>
          </a:p>
          <a:p>
            <a:pPr marL="457200" indent="-457200" algn="ctr">
              <a:buFont typeface="Wingdings" pitchFamily="2" charset="2"/>
              <a:buChar char="Ø"/>
            </a:pPr>
            <a:r>
              <a:rPr lang="pt-BR" sz="3200" b="1" dirty="0" smtClean="0">
                <a:latin typeface="Comic Sans MS" pitchFamily="66" charset="0"/>
              </a:rPr>
              <a:t>AMPLIAR O CONHECIMENTO </a:t>
            </a:r>
            <a:r>
              <a:rPr lang="pt-BR" sz="3200" b="1" dirty="0">
                <a:latin typeface="Comic Sans MS" pitchFamily="66" charset="0"/>
              </a:rPr>
              <a:t>SOBRE A HISTÓRIA DOS NÚMEROS E SUAS APLICAÇÕES EM DIFERENTES CONTEXTOS</a:t>
            </a:r>
            <a:r>
              <a:rPr lang="pt-BR" sz="3200" b="1" dirty="0" smtClean="0">
                <a:latin typeface="Comic Sans MS" pitchFamily="66" charset="0"/>
              </a:rPr>
              <a:t>.</a:t>
            </a:r>
          </a:p>
          <a:p>
            <a:pPr algn="ctr"/>
            <a:endParaRPr lang="pt-BR" sz="3200" b="1" dirty="0">
              <a:latin typeface="Comic Sans MS" pitchFamily="66" charset="0"/>
            </a:endParaRPr>
          </a:p>
          <a:p>
            <a:pPr marL="457200" indent="-457200" algn="ctr">
              <a:buFont typeface="Wingdings" pitchFamily="2" charset="2"/>
              <a:buChar char="Ø"/>
            </a:pPr>
            <a:r>
              <a:rPr lang="pt-BR" sz="3200" b="1" dirty="0">
                <a:latin typeface="Comic Sans MS" pitchFamily="66" charset="0"/>
              </a:rPr>
              <a:t>SITUAR DIFERENTES POVOS E ÉPOCAS RELACIONADAS AO SURGIMENTO DOS NÚMEROS.</a:t>
            </a:r>
          </a:p>
          <a:p>
            <a:pPr algn="ctr"/>
            <a:endParaRPr lang="pt-BR" sz="3200" dirty="0">
              <a:latin typeface="Comic Sans MS" pitchFamily="66" charset="0"/>
            </a:endParaRPr>
          </a:p>
        </p:txBody>
      </p:sp>
      <p:sp>
        <p:nvSpPr>
          <p:cNvPr id="3" name="CaixaDeTexto 2"/>
          <p:cNvSpPr txBox="1"/>
          <p:nvPr/>
        </p:nvSpPr>
        <p:spPr>
          <a:xfrm>
            <a:off x="2411760" y="188640"/>
            <a:ext cx="3744416" cy="18589704"/>
          </a:xfrm>
          <a:prstGeom prst="rect">
            <a:avLst/>
          </a:prstGeom>
          <a:noFill/>
        </p:spPr>
        <p:txBody>
          <a:bodyPr wrap="square" rtlCol="0">
            <a:spAutoFit/>
          </a:bodyPr>
          <a:lstStyle/>
          <a:p>
            <a:pPr algn="ctr"/>
            <a:r>
              <a:rPr lang="pt-BR" sz="3200" b="1" dirty="0">
                <a:solidFill>
                  <a:srgbClr val="FF0000"/>
                </a:solidFill>
                <a:latin typeface="Comic Sans MS" pitchFamily="66" charset="0"/>
                <a:ea typeface="Calibri"/>
                <a:cs typeface="Times New Roman"/>
              </a:rPr>
              <a:t>OBJETIVOS</a:t>
            </a:r>
            <a:r>
              <a:rPr lang="pt-BR" sz="3200" b="1" dirty="0" smtClean="0">
                <a:solidFill>
                  <a:srgbClr val="FF0000"/>
                </a:solidFill>
                <a:latin typeface="Comic Sans MS" pitchFamily="66" charset="0"/>
                <a:ea typeface="Calibri"/>
                <a:cs typeface="Times New Roman"/>
              </a:rPr>
              <a:t>:</a:t>
            </a:r>
            <a:r>
              <a:rPr lang="pt-BR" b="1" dirty="0" smtClean="0">
                <a:ea typeface="Calibri"/>
                <a:cs typeface="Times New Roman"/>
              </a:rPr>
              <a:t>																																																																																																																																																																																																				</a:t>
            </a:r>
            <a:endParaRPr lang="pt-BR" dirty="0"/>
          </a:p>
        </p:txBody>
      </p:sp>
      <p:pic>
        <p:nvPicPr>
          <p:cNvPr id="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68344" y="5454867"/>
            <a:ext cx="1403648" cy="13585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571152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68344" y="5454867"/>
            <a:ext cx="1403648" cy="13585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2008" y="54267"/>
            <a:ext cx="1403648" cy="13585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Retângulo 1"/>
          <p:cNvSpPr/>
          <p:nvPr/>
        </p:nvSpPr>
        <p:spPr>
          <a:xfrm>
            <a:off x="0" y="-64264"/>
            <a:ext cx="8964488" cy="4893647"/>
          </a:xfrm>
          <a:prstGeom prst="rect">
            <a:avLst/>
          </a:prstGeom>
        </p:spPr>
        <p:txBody>
          <a:bodyPr wrap="square">
            <a:spAutoFit/>
          </a:bodyPr>
          <a:lstStyle/>
          <a:p>
            <a:pPr marL="457200" lvl="0" indent="-457200" algn="ctr">
              <a:buFont typeface="Wingdings" pitchFamily="2" charset="2"/>
              <a:buChar char="Ø"/>
            </a:pPr>
            <a:endParaRPr lang="pt-BR" sz="2600" dirty="0" smtClean="0">
              <a:solidFill>
                <a:prstClr val="black"/>
              </a:solidFill>
              <a:latin typeface="Comic Sans MS" pitchFamily="66" charset="0"/>
            </a:endParaRPr>
          </a:p>
          <a:p>
            <a:pPr marL="457200" lvl="0" indent="-457200" algn="ctr">
              <a:buFont typeface="Wingdings" pitchFamily="2" charset="2"/>
              <a:buChar char="Ø"/>
            </a:pPr>
            <a:endParaRPr lang="pt-BR" sz="2600" dirty="0">
              <a:solidFill>
                <a:prstClr val="black"/>
              </a:solidFill>
              <a:latin typeface="Comic Sans MS" pitchFamily="66" charset="0"/>
            </a:endParaRPr>
          </a:p>
          <a:p>
            <a:pPr marL="457200" lvl="0" indent="-457200" algn="ctr">
              <a:buFont typeface="Wingdings" pitchFamily="2" charset="2"/>
              <a:buChar char="Ø"/>
            </a:pPr>
            <a:endParaRPr lang="pt-BR" sz="2600" dirty="0" smtClean="0">
              <a:solidFill>
                <a:prstClr val="black"/>
              </a:solidFill>
              <a:latin typeface="Comic Sans MS" pitchFamily="66" charset="0"/>
            </a:endParaRPr>
          </a:p>
          <a:p>
            <a:pPr marL="457200" lvl="0" indent="-457200" algn="ctr">
              <a:buFont typeface="Wingdings" pitchFamily="2" charset="2"/>
              <a:buChar char="Ø"/>
            </a:pPr>
            <a:endParaRPr lang="pt-BR" sz="2600" dirty="0" smtClean="0">
              <a:solidFill>
                <a:prstClr val="black"/>
              </a:solidFill>
              <a:latin typeface="Comic Sans MS" pitchFamily="66" charset="0"/>
            </a:endParaRPr>
          </a:p>
          <a:p>
            <a:pPr marL="457200" lvl="0" indent="-457200" algn="ctr">
              <a:buFont typeface="Wingdings" pitchFamily="2" charset="2"/>
              <a:buChar char="Ø"/>
            </a:pPr>
            <a:r>
              <a:rPr lang="pt-BR" sz="2600" dirty="0" smtClean="0">
                <a:solidFill>
                  <a:prstClr val="black"/>
                </a:solidFill>
                <a:latin typeface="Comic Sans MS" pitchFamily="66" charset="0"/>
              </a:rPr>
              <a:t>IDENTIFICAR </a:t>
            </a:r>
            <a:r>
              <a:rPr lang="pt-BR" sz="2600" dirty="0">
                <a:solidFill>
                  <a:prstClr val="black"/>
                </a:solidFill>
                <a:latin typeface="Comic Sans MS" pitchFamily="66" charset="0"/>
              </a:rPr>
              <a:t>ELEMENTOS DA MATEMÁTICA, PRESENTES NAS HISTÓRIAS EM QUADRINHOS</a:t>
            </a:r>
            <a:r>
              <a:rPr lang="pt-BR" sz="2600" dirty="0" smtClean="0">
                <a:solidFill>
                  <a:prstClr val="black"/>
                </a:solidFill>
                <a:latin typeface="Comic Sans MS" pitchFamily="66" charset="0"/>
              </a:rPr>
              <a:t>.</a:t>
            </a:r>
          </a:p>
          <a:p>
            <a:pPr lvl="0" algn="ctr"/>
            <a:endParaRPr lang="pt-BR" sz="2600" dirty="0">
              <a:solidFill>
                <a:prstClr val="black"/>
              </a:solidFill>
              <a:latin typeface="Comic Sans MS" pitchFamily="66" charset="0"/>
            </a:endParaRPr>
          </a:p>
          <a:p>
            <a:pPr marL="457200" lvl="0" indent="-457200" algn="ctr">
              <a:buFont typeface="Wingdings" pitchFamily="2" charset="2"/>
              <a:buChar char="Ø"/>
            </a:pPr>
            <a:r>
              <a:rPr lang="pt-BR" sz="2600" dirty="0">
                <a:solidFill>
                  <a:prstClr val="black"/>
                </a:solidFill>
                <a:latin typeface="Comic Sans MS" pitchFamily="66" charset="0"/>
              </a:rPr>
              <a:t>ELABORAR E DESENVOLVER QUADRINHOS COM PROBLEMAS MATEMÁTICOS</a:t>
            </a:r>
            <a:r>
              <a:rPr lang="pt-BR" sz="2600" dirty="0" smtClean="0">
                <a:solidFill>
                  <a:prstClr val="black"/>
                </a:solidFill>
                <a:latin typeface="Comic Sans MS" pitchFamily="66" charset="0"/>
              </a:rPr>
              <a:t>.</a:t>
            </a:r>
          </a:p>
          <a:p>
            <a:pPr lvl="0" algn="ctr"/>
            <a:endParaRPr lang="pt-BR" sz="2600" dirty="0">
              <a:solidFill>
                <a:prstClr val="black"/>
              </a:solidFill>
              <a:latin typeface="Comic Sans MS" pitchFamily="66" charset="0"/>
            </a:endParaRPr>
          </a:p>
          <a:p>
            <a:pPr marL="457200" lvl="0" indent="-457200" algn="ctr">
              <a:buFont typeface="Wingdings" pitchFamily="2" charset="2"/>
              <a:buChar char="Ø"/>
            </a:pPr>
            <a:r>
              <a:rPr lang="pt-BR" sz="2600" dirty="0">
                <a:solidFill>
                  <a:prstClr val="black"/>
                </a:solidFill>
                <a:latin typeface="Comic Sans MS" pitchFamily="66" charset="0"/>
              </a:rPr>
              <a:t>IDENTIFICAR NÚMEROS INTEIROS, RACIONAIS, IRRACIONAIS E REAIS. </a:t>
            </a:r>
          </a:p>
        </p:txBody>
      </p:sp>
    </p:spTree>
    <p:extLst>
      <p:ext uri="{BB962C8B-B14F-4D97-AF65-F5344CB8AC3E}">
        <p14:creationId xmlns="" xmlns:p14="http://schemas.microsoft.com/office/powerpoint/2010/main" val="40046191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260648"/>
            <a:ext cx="8352928" cy="1990288"/>
          </a:xfrm>
          <a:prstGeom prst="rect">
            <a:avLst/>
          </a:prstGeom>
        </p:spPr>
        <p:txBody>
          <a:bodyPr wrap="square">
            <a:spAutoFit/>
          </a:bodyPr>
          <a:lstStyle/>
          <a:p>
            <a:pPr algn="ctr">
              <a:lnSpc>
                <a:spcPct val="115000"/>
              </a:lnSpc>
              <a:spcAft>
                <a:spcPts val="1000"/>
              </a:spcAft>
            </a:pPr>
            <a:r>
              <a:rPr lang="pt-BR" sz="2800" b="1" dirty="0">
                <a:solidFill>
                  <a:srgbClr val="FF0000"/>
                </a:solidFill>
                <a:latin typeface="Comic Sans MS" pitchFamily="66" charset="0"/>
                <a:ea typeface="Calibri"/>
                <a:cs typeface="Times New Roman"/>
              </a:rPr>
              <a:t>DESENVOLVIMENTO: </a:t>
            </a:r>
            <a:endParaRPr lang="pt-BR" sz="2800" b="1" dirty="0" smtClean="0">
              <a:solidFill>
                <a:srgbClr val="FF0000"/>
              </a:solidFill>
              <a:latin typeface="Comic Sans MS" pitchFamily="66" charset="0"/>
              <a:ea typeface="Calibri"/>
              <a:cs typeface="Times New Roman"/>
            </a:endParaRPr>
          </a:p>
          <a:p>
            <a:pPr algn="ctr">
              <a:lnSpc>
                <a:spcPct val="115000"/>
              </a:lnSpc>
              <a:spcAft>
                <a:spcPts val="1000"/>
              </a:spcAft>
            </a:pPr>
            <a:r>
              <a:rPr lang="pt-BR" sz="2400" b="1" dirty="0" smtClean="0">
                <a:latin typeface="Comic Sans MS" pitchFamily="66" charset="0"/>
                <a:ea typeface="Calibri"/>
                <a:cs typeface="Times New Roman"/>
              </a:rPr>
              <a:t>1ª ETAPA : A TURMA ORGANIZA-SE EM GRUPOS (3 A 4 ALUNOS) EM SEGUIDA, SERÁ PROJETADA A SEGUINTE TIRINHA:</a:t>
            </a:r>
            <a:endParaRPr lang="pt-BR" sz="2400" b="1" dirty="0">
              <a:latin typeface="Comic Sans MS" pitchFamily="66" charset="0"/>
              <a:ea typeface="Calibri"/>
              <a:cs typeface="Times New Roman"/>
            </a:endParaRPr>
          </a:p>
        </p:txBody>
      </p:sp>
      <p:pic>
        <p:nvPicPr>
          <p:cNvPr id="3" name="Imagem 2" descr="http://brejodaluz.files.wordpress.com/2009/08/mafalda-enem2003.png?w=500&amp;h=259"/>
          <p:cNvPicPr/>
          <p:nvPr/>
        </p:nvPicPr>
        <p:blipFill rotWithShape="1">
          <a:blip r:embed="rId2" cstate="print">
            <a:extLst>
              <a:ext uri="{28A0092B-C50C-407E-A947-70E740481C1C}">
                <a14:useLocalDpi xmlns="" xmlns:a14="http://schemas.microsoft.com/office/drawing/2010/main" val="0"/>
              </a:ext>
            </a:extLst>
          </a:blip>
          <a:srcRect t="8246" b="34616"/>
          <a:stretch/>
        </p:blipFill>
        <p:spPr bwMode="auto">
          <a:xfrm>
            <a:off x="1128712" y="3140968"/>
            <a:ext cx="6886575" cy="2045970"/>
          </a:xfrm>
          <a:prstGeom prst="rect">
            <a:avLst/>
          </a:prstGeom>
          <a:noFill/>
          <a:ln>
            <a:noFill/>
          </a:ln>
          <a:extLst>
            <a:ext uri="{53640926-AAD7-44D8-BBD7-CCE9431645EC}">
              <a14:shadowObscured xmlns="" xmlns:a14="http://schemas.microsoft.com/office/drawing/2010/main"/>
            </a:ext>
          </a:extLst>
        </p:spPr>
      </p:pic>
      <p:sp>
        <p:nvSpPr>
          <p:cNvPr id="4" name="Retângulo 3"/>
          <p:cNvSpPr/>
          <p:nvPr/>
        </p:nvSpPr>
        <p:spPr>
          <a:xfrm>
            <a:off x="1112479" y="3666736"/>
            <a:ext cx="6771889" cy="2179315"/>
          </a:xfrm>
          <a:prstGeom prst="rect">
            <a:avLst/>
          </a:prstGeom>
        </p:spPr>
        <p:txBody>
          <a:bodyPr wrap="square">
            <a:spAutoFit/>
          </a:bodyPr>
          <a:lstStyle/>
          <a:p>
            <a:pPr algn="ctr">
              <a:lnSpc>
                <a:spcPct val="115000"/>
              </a:lnSpc>
              <a:spcAft>
                <a:spcPts val="1000"/>
              </a:spcAft>
            </a:pPr>
            <a:endParaRPr lang="pt-BR" dirty="0" smtClean="0">
              <a:ea typeface="Calibri"/>
              <a:cs typeface="Times New Roman"/>
            </a:endParaRPr>
          </a:p>
          <a:p>
            <a:pPr algn="ctr">
              <a:lnSpc>
                <a:spcPct val="115000"/>
              </a:lnSpc>
              <a:spcAft>
                <a:spcPts val="1000"/>
              </a:spcAft>
            </a:pPr>
            <a:endParaRPr lang="pt-BR" dirty="0">
              <a:ea typeface="Calibri"/>
              <a:cs typeface="Times New Roman"/>
            </a:endParaRPr>
          </a:p>
          <a:p>
            <a:pPr algn="ctr">
              <a:lnSpc>
                <a:spcPct val="115000"/>
              </a:lnSpc>
              <a:spcAft>
                <a:spcPts val="1000"/>
              </a:spcAft>
            </a:pPr>
            <a:endParaRPr lang="pt-BR" dirty="0" smtClean="0">
              <a:ea typeface="Calibri"/>
              <a:cs typeface="Times New Roman"/>
            </a:endParaRPr>
          </a:p>
          <a:p>
            <a:pPr algn="ctr">
              <a:lnSpc>
                <a:spcPct val="115000"/>
              </a:lnSpc>
              <a:spcAft>
                <a:spcPts val="1000"/>
              </a:spcAft>
            </a:pPr>
            <a:endParaRPr lang="pt-BR" dirty="0">
              <a:ea typeface="Calibri"/>
              <a:cs typeface="Times New Roman"/>
            </a:endParaRPr>
          </a:p>
          <a:p>
            <a:pPr algn="ctr">
              <a:lnSpc>
                <a:spcPct val="115000"/>
              </a:lnSpc>
              <a:spcAft>
                <a:spcPts val="1000"/>
              </a:spcAft>
            </a:pPr>
            <a:r>
              <a:rPr lang="pt-BR" dirty="0" smtClean="0">
                <a:ea typeface="Calibri"/>
                <a:cs typeface="Times New Roman"/>
              </a:rPr>
              <a:t>Fonte</a:t>
            </a:r>
            <a:r>
              <a:rPr lang="pt-BR" dirty="0">
                <a:ea typeface="Calibri"/>
                <a:cs typeface="Times New Roman"/>
              </a:rPr>
              <a:t>: Enem 2003. Disponível em: </a:t>
            </a:r>
            <a:r>
              <a:rPr lang="pt-BR" u="sng" dirty="0">
                <a:solidFill>
                  <a:srgbClr val="0000FF"/>
                </a:solidFill>
                <a:ea typeface="Calibri"/>
                <a:cs typeface="Times New Roman"/>
                <a:hlinkClick r:id="rId3"/>
              </a:rPr>
              <a:t>http://goo.gl/pNVta</a:t>
            </a:r>
            <a:r>
              <a:rPr lang="pt-BR" dirty="0">
                <a:ea typeface="Calibri"/>
                <a:cs typeface="Times New Roman"/>
              </a:rPr>
              <a:t>.</a:t>
            </a:r>
          </a:p>
        </p:txBody>
      </p:sp>
    </p:spTree>
    <p:extLst>
      <p:ext uri="{BB962C8B-B14F-4D97-AF65-F5344CB8AC3E}">
        <p14:creationId xmlns="" xmlns:p14="http://schemas.microsoft.com/office/powerpoint/2010/main" val="953155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550315" y="332656"/>
            <a:ext cx="8064896" cy="6283195"/>
          </a:xfrm>
          <a:prstGeom prst="rect">
            <a:avLst/>
          </a:prstGeom>
        </p:spPr>
        <p:txBody>
          <a:bodyPr wrap="square">
            <a:spAutoFit/>
          </a:bodyPr>
          <a:lstStyle/>
          <a:p>
            <a:pPr algn="ctr">
              <a:lnSpc>
                <a:spcPct val="115000"/>
              </a:lnSpc>
              <a:spcAft>
                <a:spcPts val="0"/>
              </a:spcAft>
            </a:pPr>
            <a:r>
              <a:rPr lang="pt-BR" sz="3200" dirty="0" smtClean="0">
                <a:latin typeface="Comic Sans MS" pitchFamily="66" charset="0"/>
                <a:ea typeface="Calibri"/>
                <a:cs typeface="Times New Roman"/>
              </a:rPr>
              <a:t>APÓS A LEITURA DA TIRINHA, PROPOR AOS GRUPOS OS SEGUINTES QUESTIONAMENTOS:</a:t>
            </a:r>
          </a:p>
          <a:p>
            <a:pPr algn="ctr">
              <a:lnSpc>
                <a:spcPct val="115000"/>
              </a:lnSpc>
              <a:spcAft>
                <a:spcPts val="0"/>
              </a:spcAft>
            </a:pPr>
            <a:r>
              <a:rPr lang="pt-BR" sz="3200" dirty="0" smtClean="0">
                <a:latin typeface="Comic Sans MS" pitchFamily="66" charset="0"/>
                <a:ea typeface="Calibri"/>
                <a:cs typeface="Times New Roman"/>
              </a:rPr>
              <a:t>A) QUAL MENSAGEM MAFALDA QUIS TRANSMITIR?</a:t>
            </a:r>
          </a:p>
          <a:p>
            <a:pPr algn="ctr">
              <a:lnSpc>
                <a:spcPct val="115000"/>
              </a:lnSpc>
              <a:spcAft>
                <a:spcPts val="0"/>
              </a:spcAft>
            </a:pPr>
            <a:r>
              <a:rPr lang="pt-BR" sz="3200" dirty="0" smtClean="0">
                <a:latin typeface="Comic Sans MS" pitchFamily="66" charset="0"/>
                <a:ea typeface="Calibri"/>
                <a:cs typeface="Times New Roman"/>
              </a:rPr>
              <a:t>B) O QUE ELA QUIS DIZER COM "DEDO INDICADOR"?</a:t>
            </a:r>
          </a:p>
          <a:p>
            <a:pPr algn="ctr">
              <a:lnSpc>
                <a:spcPct val="115000"/>
              </a:lnSpc>
              <a:spcAft>
                <a:spcPts val="0"/>
              </a:spcAft>
            </a:pPr>
            <a:r>
              <a:rPr lang="pt-BR" sz="3200" dirty="0" smtClean="0">
                <a:latin typeface="Comic Sans MS" pitchFamily="66" charset="0"/>
                <a:ea typeface="Calibri"/>
                <a:cs typeface="Times New Roman"/>
              </a:rPr>
              <a:t>C) QUAL RELAÇÃO PODE ESTABELECER ENTRE "DEDO INDICADOR" E O NÚMERO "TRÊS MIL" CITADO NA TIRINHA?</a:t>
            </a:r>
            <a:endParaRPr lang="pt-BR" sz="3200" dirty="0">
              <a:latin typeface="Comic Sans MS" pitchFamily="66" charset="0"/>
              <a:ea typeface="Calibri"/>
              <a:cs typeface="Times New Roman"/>
            </a:endParaRPr>
          </a:p>
        </p:txBody>
      </p:sp>
    </p:spTree>
    <p:extLst>
      <p:ext uri="{BB962C8B-B14F-4D97-AF65-F5344CB8AC3E}">
        <p14:creationId xmlns="" xmlns:p14="http://schemas.microsoft.com/office/powerpoint/2010/main" val="2521198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827584" y="1052736"/>
            <a:ext cx="7272808" cy="4711354"/>
          </a:xfrm>
          <a:prstGeom prst="rect">
            <a:avLst/>
          </a:prstGeom>
        </p:spPr>
        <p:txBody>
          <a:bodyPr wrap="square">
            <a:spAutoFit/>
          </a:bodyPr>
          <a:lstStyle/>
          <a:p>
            <a:pPr lvl="0" algn="ctr">
              <a:lnSpc>
                <a:spcPct val="115000"/>
              </a:lnSpc>
            </a:pPr>
            <a:r>
              <a:rPr lang="pt-BR" sz="4400" dirty="0" smtClean="0">
                <a:solidFill>
                  <a:prstClr val="black"/>
                </a:solidFill>
                <a:latin typeface="Comic Sans MS" pitchFamily="66" charset="0"/>
                <a:ea typeface="Calibri"/>
                <a:cs typeface="Times New Roman"/>
              </a:rPr>
              <a:t>PERMITA QUE OS ALUNOS CONVERSEM ENTRE SI DENTRO DO GRUPO E QUE ANOTEM SUAS OBSERVAÇÕES NO CADERNO.</a:t>
            </a:r>
            <a:endParaRPr lang="pt-BR" sz="4400" dirty="0">
              <a:solidFill>
                <a:prstClr val="black"/>
              </a:solidFill>
              <a:latin typeface="Comic Sans MS" pitchFamily="66" charset="0"/>
              <a:ea typeface="Calibri"/>
              <a:cs typeface="Times New Roman"/>
            </a:endParaRPr>
          </a:p>
        </p:txBody>
      </p:sp>
    </p:spTree>
    <p:extLst>
      <p:ext uri="{BB962C8B-B14F-4D97-AF65-F5344CB8AC3E}">
        <p14:creationId xmlns="" xmlns:p14="http://schemas.microsoft.com/office/powerpoint/2010/main" val="22584150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043608" y="332656"/>
            <a:ext cx="7632848" cy="707694"/>
          </a:xfrm>
          <a:prstGeom prst="rect">
            <a:avLst/>
          </a:prstGeom>
        </p:spPr>
        <p:txBody>
          <a:bodyPr wrap="square">
            <a:spAutoFit/>
          </a:bodyPr>
          <a:lstStyle/>
          <a:p>
            <a:pPr algn="ctr">
              <a:lnSpc>
                <a:spcPct val="115000"/>
              </a:lnSpc>
              <a:spcAft>
                <a:spcPts val="1000"/>
              </a:spcAft>
            </a:pPr>
            <a:r>
              <a:rPr lang="pt-BR" b="1" dirty="0" smtClean="0">
                <a:latin typeface="Comic Sans MS" pitchFamily="66" charset="0"/>
                <a:ea typeface="Calibri"/>
                <a:cs typeface="Times New Roman"/>
              </a:rPr>
              <a:t>APÓS TODOS CUMPRIREM ESSA ETAPA, PROJETAR OUTRA TIRINHA:</a:t>
            </a:r>
            <a:endParaRPr lang="pt-BR" b="1" dirty="0">
              <a:latin typeface="Comic Sans MS" pitchFamily="66" charset="0"/>
              <a:ea typeface="Calibri"/>
              <a:cs typeface="Times New Roman"/>
            </a:endParaRPr>
          </a:p>
        </p:txBody>
      </p:sp>
      <p:pic>
        <p:nvPicPr>
          <p:cNvPr id="3" name="Imagem 2" descr="http://www.fisicafacil.pro.br/enem102.gif"/>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71600" y="1412776"/>
            <a:ext cx="7272808" cy="2376264"/>
          </a:xfrm>
          <a:prstGeom prst="rect">
            <a:avLst/>
          </a:prstGeom>
          <a:noFill/>
          <a:ln>
            <a:noFill/>
          </a:ln>
        </p:spPr>
      </p:pic>
      <p:sp>
        <p:nvSpPr>
          <p:cNvPr id="4" name="Retângulo 3"/>
          <p:cNvSpPr/>
          <p:nvPr/>
        </p:nvSpPr>
        <p:spPr>
          <a:xfrm>
            <a:off x="197768" y="3992310"/>
            <a:ext cx="8820472" cy="2109808"/>
          </a:xfrm>
          <a:prstGeom prst="rect">
            <a:avLst/>
          </a:prstGeom>
        </p:spPr>
        <p:txBody>
          <a:bodyPr wrap="square">
            <a:spAutoFit/>
          </a:bodyPr>
          <a:lstStyle/>
          <a:p>
            <a:pPr>
              <a:lnSpc>
                <a:spcPct val="115000"/>
              </a:lnSpc>
              <a:spcAft>
                <a:spcPts val="0"/>
              </a:spcAft>
            </a:pPr>
            <a:r>
              <a:rPr lang="pt-BR" dirty="0" smtClean="0">
                <a:effectLst/>
                <a:latin typeface="Comic Sans MS"/>
                <a:ea typeface="Times New Roman"/>
                <a:cs typeface="Times New Roman"/>
              </a:rPr>
              <a:t>“... Um operário desenrola o arame, o outro o endireita, um terceiro corta, um quarto o afia nas pontas para a colocação da cabeça do alfinete; para fazer a cabeça do alfinete requerem-se 3 ou 4 operações diferentes; ...”</a:t>
            </a:r>
            <a:r>
              <a:rPr lang="pt-BR" sz="2000" dirty="0" smtClean="0">
                <a:effectLst/>
                <a:latin typeface="Times New Roman"/>
                <a:ea typeface="Times New Roman"/>
                <a:cs typeface="Times New Roman"/>
              </a:rPr>
              <a:t> </a:t>
            </a:r>
            <a:r>
              <a:rPr lang="pt-BR" dirty="0" smtClean="0">
                <a:effectLst/>
                <a:latin typeface="Comic Sans MS"/>
                <a:ea typeface="Times New Roman"/>
                <a:cs typeface="Times New Roman"/>
              </a:rPr>
              <a:t>(SMITH, Adam. A Riqueza das Nações. Investigação sobre a sua Natureza e suas Causas. Vol. I. São Paulo: Nova Cultural, 1985).</a:t>
            </a:r>
            <a:r>
              <a:rPr lang="pt-BR" sz="2000" dirty="0" smtClean="0">
                <a:effectLst/>
                <a:latin typeface="Times New Roman"/>
                <a:ea typeface="Times New Roman"/>
                <a:cs typeface="Times New Roman"/>
              </a:rPr>
              <a:t> </a:t>
            </a:r>
            <a:endParaRPr lang="pt-BR" dirty="0">
              <a:ea typeface="Calibri"/>
              <a:cs typeface="Times New Roman"/>
            </a:endParaRPr>
          </a:p>
          <a:p>
            <a:pPr>
              <a:lnSpc>
                <a:spcPct val="115000"/>
              </a:lnSpc>
              <a:spcAft>
                <a:spcPts val="1000"/>
              </a:spcAft>
            </a:pPr>
            <a:r>
              <a:rPr lang="pt-BR" sz="2000" dirty="0" smtClean="0">
                <a:effectLst/>
                <a:latin typeface="Comic Sans MS" pitchFamily="66" charset="0"/>
                <a:ea typeface="Times New Roman"/>
                <a:cs typeface="Times New Roman"/>
              </a:rPr>
              <a:t>Fonte: Enem 2001. Disponível em: </a:t>
            </a:r>
            <a:r>
              <a:rPr lang="pt-BR" sz="2000" u="sng" dirty="0" smtClean="0">
                <a:solidFill>
                  <a:srgbClr val="0000FF"/>
                </a:solidFill>
                <a:effectLst/>
                <a:latin typeface="Comic Sans MS" pitchFamily="66" charset="0"/>
                <a:ea typeface="Times New Roman"/>
                <a:cs typeface="Times New Roman"/>
                <a:hlinkClick r:id="rId3"/>
              </a:rPr>
              <a:t>http://goo.gl/8B9QB</a:t>
            </a:r>
            <a:r>
              <a:rPr lang="pt-BR" sz="2000" dirty="0" smtClean="0">
                <a:effectLst/>
                <a:latin typeface="Times New Roman"/>
                <a:ea typeface="Times New Roman"/>
                <a:cs typeface="Times New Roman"/>
              </a:rPr>
              <a:t>.</a:t>
            </a:r>
            <a:endParaRPr lang="pt-BR" dirty="0">
              <a:ea typeface="Calibri"/>
              <a:cs typeface="Times New Roman"/>
            </a:endParaRPr>
          </a:p>
        </p:txBody>
      </p:sp>
    </p:spTree>
    <p:extLst>
      <p:ext uri="{BB962C8B-B14F-4D97-AF65-F5344CB8AC3E}">
        <p14:creationId xmlns="" xmlns:p14="http://schemas.microsoft.com/office/powerpoint/2010/main" val="32077001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323528" y="332656"/>
            <a:ext cx="8640960" cy="6009658"/>
          </a:xfrm>
          <a:prstGeom prst="rect">
            <a:avLst/>
          </a:prstGeom>
        </p:spPr>
        <p:txBody>
          <a:bodyPr wrap="square">
            <a:spAutoFit/>
          </a:bodyPr>
          <a:lstStyle/>
          <a:p>
            <a:pPr algn="ctr">
              <a:lnSpc>
                <a:spcPct val="115000"/>
              </a:lnSpc>
              <a:spcAft>
                <a:spcPts val="0"/>
              </a:spcAft>
            </a:pPr>
            <a:r>
              <a:rPr lang="pt-BR" sz="2400" b="1" dirty="0" smtClean="0">
                <a:latin typeface="Comic Sans MS" pitchFamily="66" charset="0"/>
                <a:ea typeface="Calibri"/>
                <a:cs typeface="Times New Roman"/>
              </a:rPr>
              <a:t>FAZER A LEITURA COM OS GRUPOS E PROPOR OS QUESTIONAMENTOS A SEGUIR:</a:t>
            </a:r>
          </a:p>
          <a:p>
            <a:pPr algn="ctr">
              <a:lnSpc>
                <a:spcPct val="115000"/>
              </a:lnSpc>
              <a:spcAft>
                <a:spcPts val="0"/>
              </a:spcAft>
            </a:pPr>
            <a:endParaRPr lang="pt-BR" sz="2400" b="1" dirty="0" smtClean="0">
              <a:latin typeface="Comic Sans MS" pitchFamily="66" charset="0"/>
              <a:ea typeface="Calibri"/>
              <a:cs typeface="Times New Roman"/>
            </a:endParaRPr>
          </a:p>
          <a:p>
            <a:pPr marL="514350" indent="-514350" algn="ctr">
              <a:lnSpc>
                <a:spcPct val="115000"/>
              </a:lnSpc>
              <a:spcAft>
                <a:spcPts val="0"/>
              </a:spcAft>
              <a:buAutoNum type="alphaUcParenR"/>
            </a:pPr>
            <a:r>
              <a:rPr lang="pt-BR" sz="2400" b="1" dirty="0" smtClean="0">
                <a:latin typeface="Comic Sans MS" pitchFamily="66" charset="0"/>
                <a:ea typeface="Calibri"/>
                <a:cs typeface="Times New Roman"/>
              </a:rPr>
              <a:t>QUAL A MENSAGEM QUE FRANK E ERNEST QUISERAM TRANSMITIR?</a:t>
            </a:r>
          </a:p>
          <a:p>
            <a:pPr algn="ctr">
              <a:lnSpc>
                <a:spcPct val="115000"/>
              </a:lnSpc>
              <a:spcAft>
                <a:spcPts val="0"/>
              </a:spcAft>
            </a:pPr>
            <a:endParaRPr lang="pt-BR" sz="2400" b="1" dirty="0" smtClean="0">
              <a:latin typeface="Comic Sans MS" pitchFamily="66" charset="0"/>
              <a:ea typeface="Calibri"/>
              <a:cs typeface="Times New Roman"/>
            </a:endParaRPr>
          </a:p>
          <a:p>
            <a:pPr algn="ctr">
              <a:lnSpc>
                <a:spcPct val="115000"/>
              </a:lnSpc>
              <a:spcAft>
                <a:spcPts val="0"/>
              </a:spcAft>
            </a:pPr>
            <a:r>
              <a:rPr lang="pt-BR" sz="2400" b="1" dirty="0" smtClean="0">
                <a:latin typeface="Comic Sans MS" pitchFamily="66" charset="0"/>
                <a:ea typeface="Calibri"/>
                <a:cs typeface="Times New Roman"/>
              </a:rPr>
              <a:t>B) SERÁ QUE ESSE MODELO DE "TRABALHO" AINDA EXISTE?</a:t>
            </a:r>
          </a:p>
          <a:p>
            <a:pPr algn="ctr">
              <a:lnSpc>
                <a:spcPct val="115000"/>
              </a:lnSpc>
              <a:spcAft>
                <a:spcPts val="0"/>
              </a:spcAft>
            </a:pPr>
            <a:endParaRPr lang="pt-BR" sz="2400" b="1" dirty="0" smtClean="0">
              <a:latin typeface="Comic Sans MS" pitchFamily="66" charset="0"/>
              <a:ea typeface="Calibri"/>
              <a:cs typeface="Times New Roman"/>
            </a:endParaRPr>
          </a:p>
          <a:p>
            <a:pPr algn="ctr">
              <a:lnSpc>
                <a:spcPct val="115000"/>
              </a:lnSpc>
              <a:spcAft>
                <a:spcPts val="0"/>
              </a:spcAft>
            </a:pPr>
            <a:r>
              <a:rPr lang="pt-BR" sz="2400" b="1" dirty="0" smtClean="0">
                <a:latin typeface="Comic Sans MS" pitchFamily="66" charset="0"/>
                <a:ea typeface="Calibri"/>
                <a:cs typeface="Times New Roman"/>
              </a:rPr>
              <a:t>C) E SOBRE O TEXTO QUE ACOMPANHA A QUESTÃO? QUAIS RELAÇÕES ESTABELECERAM COM A MATEMÁTICA?</a:t>
            </a:r>
          </a:p>
          <a:p>
            <a:pPr algn="ctr">
              <a:lnSpc>
                <a:spcPct val="115000"/>
              </a:lnSpc>
              <a:spcAft>
                <a:spcPts val="0"/>
              </a:spcAft>
            </a:pPr>
            <a:endParaRPr lang="pt-BR" sz="2400" b="1" dirty="0" smtClean="0">
              <a:latin typeface="Comic Sans MS" pitchFamily="66" charset="0"/>
              <a:ea typeface="Calibri"/>
              <a:cs typeface="Times New Roman"/>
            </a:endParaRPr>
          </a:p>
          <a:p>
            <a:pPr algn="ctr">
              <a:lnSpc>
                <a:spcPct val="115000"/>
              </a:lnSpc>
              <a:spcAft>
                <a:spcPts val="0"/>
              </a:spcAft>
            </a:pPr>
            <a:r>
              <a:rPr lang="pt-BR" sz="2400" b="1" dirty="0" smtClean="0">
                <a:latin typeface="Comic Sans MS" pitchFamily="66" charset="0"/>
                <a:ea typeface="Calibri"/>
                <a:cs typeface="Times New Roman"/>
              </a:rPr>
              <a:t>D) E ENTRE AS DUAS TIRINHAS?</a:t>
            </a:r>
          </a:p>
        </p:txBody>
      </p:sp>
    </p:spTree>
    <p:extLst>
      <p:ext uri="{BB962C8B-B14F-4D97-AF65-F5344CB8AC3E}">
        <p14:creationId xmlns="" xmlns:p14="http://schemas.microsoft.com/office/powerpoint/2010/main" val="32848170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397</TotalTime>
  <Words>983</Words>
  <Application>Microsoft Office PowerPoint</Application>
  <PresentationFormat>Apresentação na tela (4:3)</PresentationFormat>
  <Paragraphs>96</Paragraphs>
  <Slides>20</Slides>
  <Notes>0</Notes>
  <HiddenSlides>0</HiddenSlides>
  <MMClips>0</MMClips>
  <ScaleCrop>false</ScaleCrop>
  <HeadingPairs>
    <vt:vector size="4" baseType="variant">
      <vt:variant>
        <vt:lpstr>Tema</vt:lpstr>
      </vt:variant>
      <vt:variant>
        <vt:i4>1</vt:i4>
      </vt:variant>
      <vt:variant>
        <vt:lpstr>Títulos de slides</vt:lpstr>
      </vt:variant>
      <vt:variant>
        <vt:i4>20</vt:i4>
      </vt:variant>
    </vt:vector>
  </HeadingPairs>
  <TitlesOfParts>
    <vt:vector size="21" baseType="lpstr">
      <vt:lpstr>Papel</vt:lpstr>
      <vt:lpstr> PLANO DE AULA E.E. DRº RAFAEL PAES DE BARROS – ALVARO DE CARVALHO </vt:lpstr>
      <vt:lpstr>    TEMA: NÚMEROS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Organization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Patricia</dc:creator>
  <cp:lastModifiedBy>FERNANDO</cp:lastModifiedBy>
  <cp:revision>28</cp:revision>
  <dcterms:created xsi:type="dcterms:W3CDTF">2013-05-26T19:20:26Z</dcterms:created>
  <dcterms:modified xsi:type="dcterms:W3CDTF">2013-06-16T19:00:14Z</dcterms:modified>
</cp:coreProperties>
</file>